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8" r:id="rId4"/>
    <p:sldId id="312" r:id="rId5"/>
    <p:sldId id="313" r:id="rId6"/>
    <p:sldId id="279" r:id="rId7"/>
    <p:sldId id="314" r:id="rId8"/>
    <p:sldId id="315" r:id="rId9"/>
    <p:sldId id="311" r:id="rId10"/>
    <p:sldId id="316" r:id="rId11"/>
    <p:sldId id="317" r:id="rId12"/>
    <p:sldId id="27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990033"/>
    <a:srgbClr val="CC3300"/>
    <a:srgbClr val="4D4D4D"/>
    <a:srgbClr val="800000"/>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75" autoAdjust="0"/>
    <p:restoredTop sz="37739" autoAdjust="0"/>
  </p:normalViewPr>
  <p:slideViewPr>
    <p:cSldViewPr snapToGrid="0">
      <p:cViewPr varScale="1">
        <p:scale>
          <a:sx n="31" d="100"/>
          <a:sy n="31" d="100"/>
        </p:scale>
        <p:origin x="576" y="54"/>
      </p:cViewPr>
      <p:guideLst/>
    </p:cSldViewPr>
  </p:slideViewPr>
  <p:notesTextViewPr>
    <p:cViewPr>
      <p:scale>
        <a:sx n="250" d="100"/>
        <a:sy n="2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30122-7F66-47C9-91A1-65A430FA7A1E}" type="datetimeFigureOut">
              <a:rPr lang="fr-FR" smtClean="0"/>
              <a:t>04/06/2018</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44F76-C23F-496A-BF78-F762963D30C3}" type="slidenum">
              <a:rPr lang="fr-FR" smtClean="0"/>
              <a:t>‹#›</a:t>
            </a:fld>
            <a:endParaRPr lang="fr-FR"/>
          </a:p>
        </p:txBody>
      </p:sp>
    </p:spTree>
    <p:extLst>
      <p:ext uri="{BB962C8B-B14F-4D97-AF65-F5344CB8AC3E}">
        <p14:creationId xmlns:p14="http://schemas.microsoft.com/office/powerpoint/2010/main" val="363551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defTabSz="173736">
              <a:buFont typeface="Wingdings" pitchFamily="2" charset="2"/>
              <a:buNone/>
            </a:pPr>
            <a:r>
              <a:rPr lang="en-US" noProof="0" dirty="0"/>
              <a:t>	</a:t>
            </a:r>
            <a:r>
              <a:rPr lang="en-US" b="1" i="1" noProof="0" dirty="0"/>
              <a:t>Leading others to Christ</a:t>
            </a:r>
            <a:r>
              <a:rPr lang="en-US" noProof="0" dirty="0"/>
              <a:t> is my passion in life.</a:t>
            </a:r>
          </a:p>
          <a:p>
            <a:pPr marL="0" indent="0" algn="l" defTabSz="173736">
              <a:buFont typeface="Wingdings" pitchFamily="2" charset="2"/>
              <a:buNone/>
            </a:pPr>
            <a:r>
              <a:rPr lang="en-US" noProof="0" dirty="0"/>
              <a:t>	In addition</a:t>
            </a:r>
            <a:r>
              <a:rPr lang="en-US" baseline="0" noProof="0" dirty="0"/>
              <a:t> to the </a:t>
            </a:r>
            <a:r>
              <a:rPr lang="en-US" b="1" baseline="0" noProof="0" dirty="0"/>
              <a:t>Message</a:t>
            </a:r>
            <a:r>
              <a:rPr lang="en-US" baseline="0" noProof="0" dirty="0"/>
              <a:t> of the Gospel and the </a:t>
            </a:r>
            <a:r>
              <a:rPr lang="en-US" b="1" baseline="0" noProof="0" dirty="0"/>
              <a:t>Methods</a:t>
            </a:r>
            <a:r>
              <a:rPr lang="en-US" baseline="0" noProof="0" dirty="0"/>
              <a:t> of the Master, it is very important to understand the </a:t>
            </a:r>
            <a:r>
              <a:rPr lang="en-US" b="1" baseline="0" noProof="0" dirty="0"/>
              <a:t>Measure</a:t>
            </a:r>
            <a:r>
              <a:rPr lang="en-US" baseline="0" noProof="0" dirty="0"/>
              <a:t> of how great a salvation we have.</a:t>
            </a:r>
          </a:p>
          <a:p>
            <a:pPr marL="0" indent="-171450" algn="l" defTabSz="173736">
              <a:buFont typeface="Wingdings" pitchFamily="2" charset="2"/>
              <a:buChar char="Ø"/>
            </a:pPr>
            <a:r>
              <a:rPr lang="en-US" baseline="0" noProof="0" dirty="0"/>
              <a:t>Let’s look at </a:t>
            </a:r>
            <a:r>
              <a:rPr lang="en-US" b="0" i="1" u="sng" baseline="0" noProof="0" dirty="0"/>
              <a:t>Hebrew 2:3</a:t>
            </a:r>
            <a:r>
              <a:rPr lang="en-US" baseline="0" noProof="0" dirty="0"/>
              <a:t>[read]</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a:t>
            </a:fld>
            <a:endParaRPr lang="fr-FR"/>
          </a:p>
        </p:txBody>
      </p:sp>
    </p:spTree>
    <p:extLst>
      <p:ext uri="{BB962C8B-B14F-4D97-AF65-F5344CB8AC3E}">
        <p14:creationId xmlns:p14="http://schemas.microsoft.com/office/powerpoint/2010/main" val="855186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As we read in </a:t>
            </a:r>
            <a:r>
              <a:rPr lang="en-US" b="1" noProof="0" dirty="0"/>
              <a:t>Jn3v3</a:t>
            </a:r>
            <a:r>
              <a:rPr lang="en-US" noProof="0" dirty="0"/>
              <a:t> only the saved have their </a:t>
            </a:r>
            <a:r>
              <a:rPr lang="en-US" b="1" noProof="0" dirty="0"/>
              <a:t>eyes</a:t>
            </a:r>
            <a:r>
              <a:rPr lang="en-US" noProof="0" dirty="0"/>
              <a:t> opened by the Spirit of God.</a:t>
            </a:r>
          </a:p>
          <a:p>
            <a:pPr marL="0" indent="0" defTabSz="173736">
              <a:buFont typeface="Wingdings" panose="05000000000000000000" pitchFamily="2" charset="2"/>
              <a:buNone/>
            </a:pPr>
            <a:r>
              <a:rPr lang="en-US" noProof="0" dirty="0"/>
              <a:t>	Suddenly we </a:t>
            </a:r>
            <a:r>
              <a:rPr lang="en-US" b="1" noProof="0" dirty="0"/>
              <a:t>see</a:t>
            </a:r>
            <a:r>
              <a:rPr lang="en-US" noProof="0" dirty="0"/>
              <a:t> the Hand of God very active around us.</a:t>
            </a:r>
          </a:p>
          <a:p>
            <a:pPr marL="0" indent="-171450" defTabSz="173736">
              <a:buFont typeface="Wingdings" panose="05000000000000000000" pitchFamily="2" charset="2"/>
              <a:buChar char="Ø"/>
            </a:pPr>
            <a:r>
              <a:rPr lang="en-US" noProof="0" dirty="0"/>
              <a:t>It’s </a:t>
            </a:r>
            <a:r>
              <a:rPr lang="en-US" b="1" noProof="0" dirty="0"/>
              <a:t>NOT</a:t>
            </a:r>
            <a:r>
              <a:rPr lang="en-US" noProof="0" dirty="0"/>
              <a:t> </a:t>
            </a:r>
            <a:r>
              <a:rPr lang="en-US" baseline="0" noProof="0" dirty="0"/>
              <a:t>“Providence” but a Living God. </a:t>
            </a:r>
            <a:r>
              <a:rPr lang="en-US" baseline="0" noProof="0" dirty="0" err="1"/>
              <a:t>cf</a:t>
            </a:r>
            <a:r>
              <a:rPr lang="en-US" baseline="0" noProof="0" dirty="0"/>
              <a:t> </a:t>
            </a:r>
            <a:r>
              <a:rPr lang="en-US" b="1" baseline="0" noProof="0" dirty="0"/>
              <a:t>2Cor6:16</a:t>
            </a:r>
            <a:r>
              <a:rPr lang="en-US" baseline="0" noProof="0" dirty="0"/>
              <a:t>… [read]</a:t>
            </a:r>
          </a:p>
          <a:p>
            <a:pPr marL="0" indent="0" defTabSz="173736">
              <a:buFont typeface="Wingdings" panose="05000000000000000000" pitchFamily="2" charset="2"/>
              <a:buNone/>
            </a:pPr>
            <a:r>
              <a:rPr lang="en-US" baseline="0" noProof="0" dirty="0"/>
              <a:t>	</a:t>
            </a:r>
            <a:r>
              <a:rPr lang="en-US" i="1" u="sng" baseline="0" noProof="0" dirty="0"/>
              <a:t>Beware</a:t>
            </a:r>
            <a:r>
              <a:rPr lang="en-US" baseline="0" noProof="0" dirty="0"/>
              <a:t> of the doctrine of “</a:t>
            </a:r>
            <a:r>
              <a:rPr lang="en-US" baseline="0" noProof="0" dirty="0" err="1"/>
              <a:t>Pr</a:t>
            </a:r>
            <a:r>
              <a:rPr lang="en-US" baseline="0" noProof="0" dirty="0"/>
              <a:t>”</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10</a:t>
            </a:fld>
            <a:endParaRPr lang="fr-FR"/>
          </a:p>
        </p:txBody>
      </p:sp>
    </p:spTree>
    <p:extLst>
      <p:ext uri="{BB962C8B-B14F-4D97-AF65-F5344CB8AC3E}">
        <p14:creationId xmlns:p14="http://schemas.microsoft.com/office/powerpoint/2010/main" val="361362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This</a:t>
            </a:r>
            <a:r>
              <a:rPr lang="en-US" baseline="0" noProof="0" dirty="0"/>
              <a:t> is the “unspeakable gift” mentioned in </a:t>
            </a:r>
            <a:r>
              <a:rPr lang="en-US" b="1" baseline="0" noProof="0" dirty="0"/>
              <a:t>2Cor9:15</a:t>
            </a:r>
            <a:r>
              <a:rPr lang="en-US" baseline="0" noProof="0" dirty="0"/>
              <a:t>.</a:t>
            </a:r>
          </a:p>
          <a:p>
            <a:pPr marL="0" indent="0" defTabSz="173736">
              <a:buFont typeface="Wingdings" panose="05000000000000000000" pitchFamily="2" charset="2"/>
              <a:buNone/>
            </a:pPr>
            <a:r>
              <a:rPr lang="en-US" baseline="0" noProof="0" dirty="0"/>
              <a:t>	The </a:t>
            </a:r>
            <a:r>
              <a:rPr lang="en-US" i="1" u="sng" baseline="0" noProof="0" dirty="0"/>
              <a:t>knowledge</a:t>
            </a:r>
            <a:r>
              <a:rPr lang="en-US" baseline="0" noProof="0" dirty="0"/>
              <a:t> is not just in the head, but </a:t>
            </a:r>
            <a:r>
              <a:rPr lang="en-US" b="1" baseline="0" noProof="0" dirty="0"/>
              <a:t>experienced</a:t>
            </a:r>
            <a:r>
              <a:rPr lang="en-US" baseline="0" noProof="0" dirty="0"/>
              <a:t> in the heart of every saved person.</a:t>
            </a:r>
          </a:p>
          <a:p>
            <a:pPr marL="0" indent="-171450" defTabSz="173736">
              <a:buFont typeface="Wingdings" panose="05000000000000000000" pitchFamily="2" charset="2"/>
              <a:buChar char="Ø"/>
            </a:pPr>
            <a:r>
              <a:rPr lang="en-US" b="1" baseline="0" noProof="0" dirty="0"/>
              <a:t>1Cor3:16</a:t>
            </a:r>
            <a:r>
              <a:rPr lang="en-US" baseline="0" noProof="0" dirty="0"/>
              <a:t> says “You are the </a:t>
            </a:r>
            <a:r>
              <a:rPr lang="en-US" i="1" u="sng" baseline="0" noProof="0" dirty="0"/>
              <a:t>temple</a:t>
            </a:r>
            <a:r>
              <a:rPr lang="en-US" baseline="0" noProof="0" dirty="0"/>
              <a:t> of God and the Spirit of God lives </a:t>
            </a:r>
            <a:r>
              <a:rPr lang="en-US" b="1" baseline="0" noProof="0" dirty="0"/>
              <a:t>in you</a:t>
            </a:r>
            <a:r>
              <a:rPr lang="en-US" baseline="0" noProof="0" dirty="0"/>
              <a:t>.”</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11</a:t>
            </a:fld>
            <a:endParaRPr lang="fr-FR"/>
          </a:p>
        </p:txBody>
      </p:sp>
    </p:spTree>
    <p:extLst>
      <p:ext uri="{BB962C8B-B14F-4D97-AF65-F5344CB8AC3E}">
        <p14:creationId xmlns:p14="http://schemas.microsoft.com/office/powerpoint/2010/main" val="3121799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Here are the true </a:t>
            </a:r>
            <a:r>
              <a:rPr lang="en-US" b="1" noProof="0" dirty="0"/>
              <a:t>three “R’s” </a:t>
            </a:r>
            <a:r>
              <a:rPr lang="en-US" noProof="0" dirty="0"/>
              <a:t>of learning.  [read]</a:t>
            </a:r>
          </a:p>
          <a:p>
            <a:pPr marL="0" indent="-171450" defTabSz="173736">
              <a:buFont typeface="Wingdings" panose="05000000000000000000" pitchFamily="2" charset="2"/>
              <a:buChar char="Ø"/>
            </a:pPr>
            <a:r>
              <a:rPr lang="en-US" noProof="0" dirty="0"/>
              <a:t>Lets look at the </a:t>
            </a:r>
            <a:r>
              <a:rPr lang="en-US" b="1" noProof="0" dirty="0"/>
              <a:t>answers</a:t>
            </a:r>
            <a:r>
              <a:rPr lang="en-US" noProof="0" dirty="0"/>
              <a:t> to these three important questions.</a:t>
            </a:r>
          </a:p>
          <a:p>
            <a:pPr marL="0" indent="-171450" defTabSz="173736">
              <a:buFont typeface="Wingdings" panose="05000000000000000000" pitchFamily="2" charset="2"/>
              <a:buChar char="Ø"/>
            </a:pPr>
            <a:r>
              <a:rPr lang="en-US" noProof="0"/>
              <a:t> [read]</a:t>
            </a:r>
            <a:endParaRPr lang="en-US" noProof="0" dirty="0"/>
          </a:p>
          <a:p>
            <a:pPr marL="0" indent="-171450" defTabSz="173736">
              <a:buFont typeface="Wingdings" panose="05000000000000000000" pitchFamily="2" charset="2"/>
              <a:buChar char="Ø"/>
            </a:pP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12</a:t>
            </a:fld>
            <a:endParaRPr lang="fr-FR"/>
          </a:p>
        </p:txBody>
      </p:sp>
    </p:spTree>
    <p:extLst>
      <p:ext uri="{BB962C8B-B14F-4D97-AF65-F5344CB8AC3E}">
        <p14:creationId xmlns:p14="http://schemas.microsoft.com/office/powerpoint/2010/main" val="214793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I have prepared a </a:t>
            </a:r>
            <a:r>
              <a:rPr lang="en-US" b="1" noProof="0" dirty="0"/>
              <a:t>list</a:t>
            </a:r>
            <a:r>
              <a:rPr lang="en-US" baseline="0" noProof="0" dirty="0"/>
              <a:t> of some of the facets of salvation.  [offer]</a:t>
            </a:r>
          </a:p>
          <a:p>
            <a:pPr marL="0" marR="0" lvl="0" indent="0" algn="l" defTabSz="173736"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aseline="0" noProof="0" dirty="0"/>
              <a:t>	There are </a:t>
            </a:r>
            <a:r>
              <a:rPr lang="en-US" b="0" baseline="0" noProof="0" dirty="0"/>
              <a:t>24 key </a:t>
            </a:r>
            <a:r>
              <a:rPr lang="en-US" b="1" baseline="0" noProof="0" dirty="0"/>
              <a:t>words</a:t>
            </a:r>
            <a:r>
              <a:rPr lang="en-US" b="0" baseline="0" noProof="0" dirty="0"/>
              <a:t> </a:t>
            </a:r>
            <a:r>
              <a:rPr lang="en-US" baseline="0" noProof="0" dirty="0"/>
              <a:t>in the NT to describe this miracle. [list]</a:t>
            </a:r>
          </a:p>
          <a:p>
            <a:pPr marL="0" marR="0" lvl="0" indent="0" algn="l" defTabSz="173736"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noProof="0" dirty="0"/>
              <a:t>	Let’s look at 1</a:t>
            </a:r>
            <a:r>
              <a:rPr lang="en-US" baseline="0" noProof="0" dirty="0"/>
              <a:t> in</a:t>
            </a:r>
            <a:r>
              <a:rPr lang="en-US" noProof="0" dirty="0"/>
              <a:t> </a:t>
            </a:r>
            <a:r>
              <a:rPr lang="en-US" b="0" i="1" u="sng" noProof="0" dirty="0"/>
              <a:t>Jn14:15-26</a:t>
            </a:r>
            <a:r>
              <a:rPr lang="en-US" b="0" i="0" u="none" noProof="0" dirty="0"/>
              <a:t>…</a:t>
            </a:r>
            <a:endParaRPr lang="en-US" b="0" i="1" u="sng" noProof="0" dirty="0"/>
          </a:p>
          <a:p>
            <a:pPr marL="0" indent="-171450" defTabSz="173736">
              <a:buFont typeface="Wingdings" panose="05000000000000000000" pitchFamily="2" charset="2"/>
              <a:buChar char="Ø"/>
            </a:pPr>
            <a:r>
              <a:rPr lang="en-US" baseline="0" noProof="0" dirty="0"/>
              <a:t>Here is the </a:t>
            </a:r>
            <a:r>
              <a:rPr lang="en-US" b="1" baseline="0" noProof="0" dirty="0"/>
              <a:t>key verse </a:t>
            </a:r>
            <a:r>
              <a:rPr lang="en-US" baseline="0" noProof="0" dirty="0"/>
              <a:t>about the </a:t>
            </a:r>
            <a:r>
              <a:rPr lang="en-US" b="0" i="1" u="sng" baseline="0" noProof="0" dirty="0"/>
              <a:t>Indwelling</a:t>
            </a:r>
            <a:r>
              <a:rPr lang="en-US" baseline="0" noProof="0" dirty="0"/>
              <a:t> HS of God.  [read]</a:t>
            </a:r>
          </a:p>
          <a:p>
            <a:pPr marL="0" indent="-171450" defTabSz="173736">
              <a:buFont typeface="Wingdings" panose="05000000000000000000" pitchFamily="2" charset="2"/>
              <a:buChar char="Ø"/>
            </a:pPr>
            <a:r>
              <a:rPr lang="en-US" b="1" baseline="0" noProof="0" dirty="0"/>
              <a:t>What</a:t>
            </a:r>
            <a:r>
              <a:rPr lang="en-US" baseline="0" noProof="0" dirty="0"/>
              <a:t> is this verse saying?[rea</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2</a:t>
            </a:fld>
            <a:endParaRPr lang="fr-FR"/>
          </a:p>
        </p:txBody>
      </p:sp>
    </p:spTree>
    <p:extLst>
      <p:ext uri="{BB962C8B-B14F-4D97-AF65-F5344CB8AC3E}">
        <p14:creationId xmlns:p14="http://schemas.microsoft.com/office/powerpoint/2010/main" val="33335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73736"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noProof="0" dirty="0"/>
              <a:t>	Notice the </a:t>
            </a:r>
            <a:r>
              <a:rPr lang="en-US" b="1" noProof="0" dirty="0"/>
              <a:t>definite article </a:t>
            </a:r>
            <a:r>
              <a:rPr lang="en-US" noProof="0" dirty="0"/>
              <a:t>« the » to distinguish this</a:t>
            </a:r>
            <a:r>
              <a:rPr lang="en-US" baseline="0" noProof="0" dirty="0"/>
              <a:t> one from « a » spirit from God.</a:t>
            </a:r>
          </a:p>
          <a:p>
            <a:pPr marL="0" indent="-171450" defTabSz="173736">
              <a:buFont typeface="Wingdings" panose="05000000000000000000" pitchFamily="2" charset="2"/>
              <a:buChar char="Ø"/>
            </a:pPr>
            <a:r>
              <a:rPr lang="en-US" b="1" noProof="0" dirty="0"/>
              <a:t>Heb1:14</a:t>
            </a:r>
            <a:r>
              <a:rPr lang="en-US" noProof="0" dirty="0"/>
              <a:t> says all </a:t>
            </a:r>
            <a:r>
              <a:rPr lang="en-US" i="1" u="sng" noProof="0" dirty="0"/>
              <a:t>angels</a:t>
            </a:r>
            <a:r>
              <a:rPr lang="en-US" noProof="0" dirty="0"/>
              <a:t> are ministering spirits, but they are not God</a:t>
            </a:r>
            <a:r>
              <a:rPr lang="en-US" baseline="0" noProof="0" dirty="0"/>
              <a:t> Himself.</a:t>
            </a:r>
            <a:endParaRPr lang="en-US" noProof="0" dirty="0"/>
          </a:p>
          <a:p>
            <a:pPr marL="0" indent="-171450" defTabSz="173736">
              <a:buFont typeface="Wingdings" panose="05000000000000000000" pitchFamily="2" charset="2"/>
              <a:buChar char="Ø"/>
            </a:pPr>
            <a:r>
              <a:rPr lang="en-US" noProof="0" dirty="0"/>
              <a:t>The Greek word </a:t>
            </a:r>
            <a:r>
              <a:rPr lang="el-GR" noProof="0" dirty="0"/>
              <a:t>ἄγγελος</a:t>
            </a:r>
            <a:r>
              <a:rPr lang="en-US" noProof="0" dirty="0"/>
              <a:t> means “messenger”,</a:t>
            </a:r>
            <a:r>
              <a:rPr lang="en-US" baseline="0" noProof="0" dirty="0"/>
              <a:t> not God.</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3</a:t>
            </a:fld>
            <a:endParaRPr lang="fr-FR"/>
          </a:p>
        </p:txBody>
      </p:sp>
    </p:spTree>
    <p:extLst>
      <p:ext uri="{BB962C8B-B14F-4D97-AF65-F5344CB8AC3E}">
        <p14:creationId xmlns:p14="http://schemas.microsoft.com/office/powerpoint/2010/main" val="4154520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The Spirit of God is where His</a:t>
            </a:r>
            <a:r>
              <a:rPr lang="en-US" baseline="0" noProof="0" dirty="0"/>
              <a:t> </a:t>
            </a:r>
            <a:r>
              <a:rPr lang="en-US" b="1" i="1" u="none" baseline="0" noProof="0" dirty="0"/>
              <a:t>love and intentions </a:t>
            </a:r>
            <a:r>
              <a:rPr lang="en-US" baseline="0" noProof="0" dirty="0"/>
              <a:t>originate.</a:t>
            </a:r>
          </a:p>
          <a:p>
            <a:pPr marL="0" indent="0" defTabSz="173736">
              <a:buFont typeface="Wingdings" panose="05000000000000000000" pitchFamily="2" charset="2"/>
              <a:buNone/>
            </a:pPr>
            <a:r>
              <a:rPr lang="en-US" baseline="0" noProof="0" dirty="0"/>
              <a:t>	We know that from </a:t>
            </a:r>
            <a:r>
              <a:rPr lang="en-US" b="1" baseline="0" noProof="0" dirty="0"/>
              <a:t>Ga5:22</a:t>
            </a:r>
            <a:r>
              <a:rPr lang="en-US" baseline="0" noProof="0" dirty="0"/>
              <a:t> “the fruit of the Spirit”+</a:t>
            </a:r>
            <a:r>
              <a:rPr lang="en-US" b="1" baseline="0" noProof="0" dirty="0"/>
              <a:t>Heb4:12</a:t>
            </a:r>
            <a:r>
              <a:rPr lang="en-US" baseline="0" noProof="0" dirty="0"/>
              <a:t> “the division of soul and spirit”.</a:t>
            </a:r>
            <a:endParaRPr lang="en-US" noProof="0" dirty="0"/>
          </a:p>
          <a:p>
            <a:pPr marL="0" indent="-171450" defTabSz="173736">
              <a:buFont typeface="Wingdings" panose="05000000000000000000" pitchFamily="2" charset="2"/>
              <a:buChar char="Ø"/>
            </a:pPr>
            <a:r>
              <a:rPr lang="en-US" noProof="0" dirty="0"/>
              <a:t>To understand how </a:t>
            </a:r>
            <a:r>
              <a:rPr lang="en-US" b="1" noProof="0" dirty="0"/>
              <a:t>God is 3 in 1</a:t>
            </a:r>
            <a:r>
              <a:rPr lang="en-US" noProof="0" dirty="0"/>
              <a:t>, He has</a:t>
            </a:r>
            <a:r>
              <a:rPr lang="en-US" baseline="0" noProof="0" dirty="0"/>
              <a:t> made us in His image: </a:t>
            </a:r>
            <a:r>
              <a:rPr lang="en-US" b="1" baseline="0" noProof="0" dirty="0"/>
              <a:t>Ge1:26</a:t>
            </a:r>
            <a:r>
              <a:rPr lang="en-US" baseline="0" noProof="0" dirty="0"/>
              <a:t> &amp; </a:t>
            </a:r>
            <a:r>
              <a:rPr lang="en-US" b="1" baseline="0" noProof="0" dirty="0"/>
              <a:t>1Th5:23</a:t>
            </a:r>
            <a:r>
              <a:rPr lang="en-US" baseline="0" noProof="0" dirty="0"/>
              <a:t> [read]</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4</a:t>
            </a:fld>
            <a:endParaRPr lang="fr-FR"/>
          </a:p>
        </p:txBody>
      </p:sp>
    </p:spTree>
    <p:extLst>
      <p:ext uri="{BB962C8B-B14F-4D97-AF65-F5344CB8AC3E}">
        <p14:creationId xmlns:p14="http://schemas.microsoft.com/office/powerpoint/2010/main" val="3229609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The</a:t>
            </a:r>
            <a:r>
              <a:rPr lang="en-US" baseline="0" noProof="0" dirty="0"/>
              <a:t> </a:t>
            </a:r>
            <a:r>
              <a:rPr lang="en-US" b="1" baseline="0" noProof="0" dirty="0"/>
              <a:t>genitive</a:t>
            </a:r>
            <a:r>
              <a:rPr lang="en-US" baseline="0" noProof="0" dirty="0"/>
              <a:t> “of” is used 3+ ways: possessive, origin, type…</a:t>
            </a:r>
          </a:p>
          <a:p>
            <a:pPr marL="0" indent="0" defTabSz="173736">
              <a:buFont typeface="Wingdings" panose="05000000000000000000" pitchFamily="2" charset="2"/>
              <a:buNone/>
            </a:pPr>
            <a:r>
              <a:rPr lang="en-US" baseline="0" noProof="0" dirty="0"/>
              <a:t>	Since this is God, who created all things, the “of” is its </a:t>
            </a:r>
            <a:r>
              <a:rPr lang="en-US" b="1" baseline="0" noProof="0" dirty="0"/>
              <a:t>origin</a:t>
            </a:r>
            <a:r>
              <a:rPr lang="en-US" baseline="0" noProof="0" dirty="0"/>
              <a:t>.</a:t>
            </a:r>
          </a:p>
          <a:p>
            <a:pPr marL="0" indent="0" defTabSz="173736">
              <a:buFont typeface="Wingdings" panose="05000000000000000000" pitchFamily="2" charset="2"/>
              <a:buNone/>
            </a:pPr>
            <a:r>
              <a:rPr lang="en-US" baseline="0" noProof="0" dirty="0"/>
              <a:t>	He is the source of truth, like water that is </a:t>
            </a:r>
            <a:r>
              <a:rPr lang="en-US" b="1" baseline="0" noProof="0" dirty="0"/>
              <a:t>of</a:t>
            </a:r>
            <a:r>
              <a:rPr lang="en-US" baseline="0" noProof="0" dirty="0"/>
              <a:t> the best source.</a:t>
            </a:r>
          </a:p>
          <a:p>
            <a:pPr marL="0" indent="-171450" defTabSz="173736">
              <a:buFont typeface="Wingdings" panose="05000000000000000000" pitchFamily="2" charset="2"/>
              <a:buChar char="Ø"/>
            </a:pPr>
            <a:r>
              <a:rPr lang="en-US" baseline="0" noProof="0" dirty="0"/>
              <a:t>In </a:t>
            </a:r>
            <a:r>
              <a:rPr lang="en-US" b="1" baseline="0" noProof="0" dirty="0"/>
              <a:t>Jn7:38-39</a:t>
            </a:r>
            <a:r>
              <a:rPr lang="en-US" baseline="0" noProof="0" dirty="0"/>
              <a:t> JC promised this gift if the Spirit…  [read]</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5</a:t>
            </a:fld>
            <a:endParaRPr lang="fr-FR"/>
          </a:p>
        </p:txBody>
      </p:sp>
    </p:spTree>
    <p:extLst>
      <p:ext uri="{BB962C8B-B14F-4D97-AF65-F5344CB8AC3E}">
        <p14:creationId xmlns:p14="http://schemas.microsoft.com/office/powerpoint/2010/main" val="279144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We </a:t>
            </a:r>
            <a:r>
              <a:rPr lang="en-US" b="1" noProof="0" dirty="0"/>
              <a:t>can’t find truth</a:t>
            </a:r>
            <a:r>
              <a:rPr lang="en-US" noProof="0" dirty="0"/>
              <a:t> and</a:t>
            </a:r>
            <a:r>
              <a:rPr lang="en-US" baseline="0" noProof="0" dirty="0"/>
              <a:t> moral conviction in this world, because it has rejected God.</a:t>
            </a:r>
          </a:p>
          <a:p>
            <a:pPr marL="0" indent="0" defTabSz="173736">
              <a:buFont typeface="Wingdings" panose="05000000000000000000" pitchFamily="2" charset="2"/>
              <a:buNone/>
            </a:pPr>
            <a:r>
              <a:rPr lang="en-US" noProof="0" dirty="0"/>
              <a:t>	In </a:t>
            </a:r>
            <a:r>
              <a:rPr lang="en-US" b="1" noProof="0" dirty="0"/>
              <a:t>Jn3:3</a:t>
            </a:r>
            <a:r>
              <a:rPr lang="en-US" noProof="0" dirty="0"/>
              <a:t> JC said we must be born again just to </a:t>
            </a:r>
            <a:r>
              <a:rPr lang="en-US" b="1" noProof="0" dirty="0"/>
              <a:t>see</a:t>
            </a:r>
            <a:r>
              <a:rPr lang="en-US" noProof="0" dirty="0"/>
              <a:t> Him work.</a:t>
            </a:r>
          </a:p>
          <a:p>
            <a:pPr marL="0" indent="0" defTabSz="173736">
              <a:buFont typeface="Wingdings" panose="05000000000000000000" pitchFamily="2" charset="2"/>
              <a:buNone/>
            </a:pPr>
            <a:r>
              <a:rPr lang="en-US" noProof="0" dirty="0"/>
              <a:t>	In </a:t>
            </a:r>
            <a:r>
              <a:rPr lang="en-US" b="1" noProof="0" dirty="0"/>
              <a:t>Jn3:5</a:t>
            </a:r>
            <a:r>
              <a:rPr lang="en-US" noProof="0" dirty="0"/>
              <a:t> JC said we must be born again to </a:t>
            </a:r>
            <a:r>
              <a:rPr lang="en-US" b="1" noProof="0" dirty="0"/>
              <a:t>enter</a:t>
            </a:r>
            <a:r>
              <a:rPr lang="en-US" noProof="0" dirty="0"/>
              <a:t> in relation.</a:t>
            </a:r>
          </a:p>
          <a:p>
            <a:pPr marL="0" indent="-171450" defTabSz="173736">
              <a:buFont typeface="Wingdings" panose="05000000000000000000" pitchFamily="2" charset="2"/>
              <a:buChar char="Ø"/>
            </a:pPr>
            <a:r>
              <a:rPr lang="en-US" noProof="0" dirty="0"/>
              <a:t>Salvation</a:t>
            </a:r>
            <a:r>
              <a:rPr lang="en-US" baseline="0" noProof="0" dirty="0"/>
              <a:t> is out of this world !</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6</a:t>
            </a:fld>
            <a:endParaRPr lang="fr-FR"/>
          </a:p>
        </p:txBody>
      </p:sp>
    </p:spTree>
    <p:extLst>
      <p:ext uri="{BB962C8B-B14F-4D97-AF65-F5344CB8AC3E}">
        <p14:creationId xmlns:p14="http://schemas.microsoft.com/office/powerpoint/2010/main" val="85961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In </a:t>
            </a:r>
            <a:r>
              <a:rPr lang="en-US" i="1" u="sng" noProof="0" dirty="0"/>
              <a:t>Jn14:16-26</a:t>
            </a:r>
            <a:r>
              <a:rPr lang="en-US" i="1" u="none" noProof="0" dirty="0"/>
              <a:t>,</a:t>
            </a:r>
            <a:r>
              <a:rPr lang="en-US" i="1" u="none" baseline="0" noProof="0" dirty="0"/>
              <a:t> </a:t>
            </a:r>
            <a:r>
              <a:rPr lang="en-US" i="1" u="sng" baseline="0" noProof="0" dirty="0"/>
              <a:t>15:26</a:t>
            </a:r>
            <a:r>
              <a:rPr lang="en-US" i="1" u="none" baseline="0" noProof="0" dirty="0"/>
              <a:t> &amp; </a:t>
            </a:r>
            <a:r>
              <a:rPr lang="en-US" i="1" u="sng" baseline="0" noProof="0" dirty="0"/>
              <a:t>16:7</a:t>
            </a:r>
            <a:r>
              <a:rPr lang="en-US" i="1" baseline="0" noProof="0" dirty="0"/>
              <a:t> </a:t>
            </a:r>
            <a:r>
              <a:rPr lang="en-US" baseline="0" noProof="0" dirty="0"/>
              <a:t>JC promised a “</a:t>
            </a:r>
            <a:r>
              <a:rPr lang="en-US" b="0" baseline="0" noProof="0" dirty="0"/>
              <a:t>comforter</a:t>
            </a:r>
            <a:r>
              <a:rPr lang="en-US" baseline="0" noProof="0" dirty="0"/>
              <a:t>”, “helper” using the </a:t>
            </a:r>
            <a:r>
              <a:rPr lang="en-US" baseline="0" noProof="0" dirty="0" err="1"/>
              <a:t>Grk</a:t>
            </a:r>
            <a:r>
              <a:rPr lang="en-US" baseline="0" noProof="0" dirty="0"/>
              <a:t> </a:t>
            </a:r>
            <a:r>
              <a:rPr lang="en-US" baseline="0" noProof="0" dirty="0" err="1"/>
              <a:t>wrd</a:t>
            </a:r>
            <a:r>
              <a:rPr lang="en-US" baseline="0" noProof="0" dirty="0"/>
              <a:t> </a:t>
            </a:r>
            <a:r>
              <a:rPr lang="el-GR" b="1" baseline="0" noProof="0" dirty="0"/>
              <a:t>παράκλητος</a:t>
            </a:r>
            <a:endParaRPr lang="en-US" baseline="0" noProof="0" dirty="0"/>
          </a:p>
          <a:p>
            <a:pPr marL="0" indent="0" defTabSz="173736">
              <a:buFont typeface="Wingdings" panose="05000000000000000000" pitchFamily="2" charset="2"/>
              <a:buNone/>
            </a:pPr>
            <a:r>
              <a:rPr lang="en-US" baseline="0" noProof="0" dirty="0"/>
              <a:t>	Like a </a:t>
            </a:r>
            <a:r>
              <a:rPr lang="en-US" b="0" baseline="0" noProof="0" dirty="0"/>
              <a:t>paramedic</a:t>
            </a:r>
            <a:r>
              <a:rPr lang="en-US" baseline="0" noProof="0" dirty="0"/>
              <a:t> who comes </a:t>
            </a:r>
            <a:r>
              <a:rPr lang="en-US" b="1" baseline="0" noProof="0" dirty="0"/>
              <a:t>along side</a:t>
            </a:r>
            <a:r>
              <a:rPr lang="en-US" baseline="0" noProof="0" dirty="0"/>
              <a:t> to help you, so the Spirit of God helps every those who are saved. </a:t>
            </a:r>
            <a:r>
              <a:rPr lang="en-US" baseline="0" noProof="0" dirty="0" err="1"/>
              <a:t>cf</a:t>
            </a:r>
            <a:r>
              <a:rPr lang="en-US" baseline="0" noProof="0" dirty="0"/>
              <a:t> </a:t>
            </a:r>
            <a:r>
              <a:rPr lang="en-US" b="1" baseline="0" noProof="0" dirty="0"/>
              <a:t>Jn14:6…</a:t>
            </a:r>
            <a:r>
              <a:rPr lang="en-US" baseline="0" noProof="0" dirty="0"/>
              <a:t>[read]</a:t>
            </a:r>
          </a:p>
          <a:p>
            <a:pPr marL="0" indent="-171450" defTabSz="173736">
              <a:buFont typeface="Wingdings" panose="05000000000000000000" pitchFamily="2" charset="2"/>
              <a:buChar char="Ø"/>
            </a:pPr>
            <a:r>
              <a:rPr lang="en-US" noProof="0" dirty="0"/>
              <a:t>He abides &amp; will </a:t>
            </a:r>
            <a:r>
              <a:rPr lang="en-US" i="1" u="sng" noProof="0" dirty="0"/>
              <a:t>never leave</a:t>
            </a:r>
            <a:r>
              <a:rPr lang="en-US" noProof="0" dirty="0"/>
              <a:t>.</a:t>
            </a:r>
          </a:p>
        </p:txBody>
      </p:sp>
      <p:sp>
        <p:nvSpPr>
          <p:cNvPr id="4" name="Slide Number Placeholder 3"/>
          <p:cNvSpPr>
            <a:spLocks noGrp="1"/>
          </p:cNvSpPr>
          <p:nvPr>
            <p:ph type="sldNum" sz="quarter" idx="10"/>
          </p:nvPr>
        </p:nvSpPr>
        <p:spPr/>
        <p:txBody>
          <a:bodyPr/>
          <a:lstStyle/>
          <a:p>
            <a:fld id="{9F644F76-C23F-496A-BF78-F762963D30C3}" type="slidenum">
              <a:rPr lang="fr-FR" smtClean="0"/>
              <a:t>7</a:t>
            </a:fld>
            <a:endParaRPr lang="fr-FR"/>
          </a:p>
        </p:txBody>
      </p:sp>
    </p:spTree>
    <p:extLst>
      <p:ext uri="{BB962C8B-B14F-4D97-AF65-F5344CB8AC3E}">
        <p14:creationId xmlns:p14="http://schemas.microsoft.com/office/powerpoint/2010/main" val="1881661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This is another </a:t>
            </a:r>
            <a:r>
              <a:rPr lang="en-US" b="1" noProof="0" dirty="0"/>
              <a:t>amazing</a:t>
            </a:r>
            <a:r>
              <a:rPr lang="en-US" baseline="0" noProof="0" dirty="0"/>
              <a:t> </a:t>
            </a:r>
            <a:r>
              <a:rPr lang="en-US" b="0" baseline="0" noProof="0" dirty="0"/>
              <a:t>facet</a:t>
            </a:r>
            <a:r>
              <a:rPr lang="en-US" noProof="0" dirty="0"/>
              <a:t> of</a:t>
            </a:r>
            <a:r>
              <a:rPr lang="en-US" baseline="0" noProof="0" dirty="0"/>
              <a:t> salvation.</a:t>
            </a:r>
          </a:p>
          <a:p>
            <a:pPr marL="0" indent="0" defTabSz="173736">
              <a:buFont typeface="Wingdings" panose="05000000000000000000" pitchFamily="2" charset="2"/>
              <a:buNone/>
            </a:pPr>
            <a:r>
              <a:rPr lang="en-US" baseline="0" noProof="0" dirty="0"/>
              <a:t>	God Himself </a:t>
            </a:r>
            <a:r>
              <a:rPr lang="en-US" b="1" baseline="0" noProof="0" dirty="0"/>
              <a:t>indwells</a:t>
            </a:r>
            <a:r>
              <a:rPr lang="en-US" baseline="0" noProof="0" dirty="0"/>
              <a:t> every person He saves.</a:t>
            </a:r>
          </a:p>
          <a:p>
            <a:pPr marL="0" indent="0" defTabSz="173736">
              <a:buFont typeface="Wingdings" panose="05000000000000000000" pitchFamily="2" charset="2"/>
              <a:buNone/>
            </a:pPr>
            <a:r>
              <a:rPr lang="en-US" baseline="0" noProof="0" dirty="0"/>
              <a:t>	He does </a:t>
            </a:r>
            <a:r>
              <a:rPr lang="en-US" b="1" baseline="0" noProof="0" dirty="0"/>
              <a:t>NOT</a:t>
            </a:r>
            <a:r>
              <a:rPr lang="en-US" baseline="0" noProof="0" dirty="0"/>
              <a:t> say “in some of you”, but all of you.</a:t>
            </a:r>
          </a:p>
          <a:p>
            <a:pPr marL="0" indent="-171450" defTabSz="173736">
              <a:buFont typeface="Wingdings" panose="05000000000000000000" pitchFamily="2" charset="2"/>
              <a:buChar char="Ø"/>
            </a:pPr>
            <a:r>
              <a:rPr lang="en-US" b="1" baseline="0" noProof="0" dirty="0"/>
              <a:t>Rm8:9 &amp; 14 </a:t>
            </a:r>
            <a:r>
              <a:rPr lang="en-US" baseline="0" noProof="0" dirty="0"/>
              <a:t>say the Spirit of God indwells all who are saved.</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8</a:t>
            </a:fld>
            <a:endParaRPr lang="fr-FR"/>
          </a:p>
        </p:txBody>
      </p:sp>
    </p:spTree>
    <p:extLst>
      <p:ext uri="{BB962C8B-B14F-4D97-AF65-F5344CB8AC3E}">
        <p14:creationId xmlns:p14="http://schemas.microsoft.com/office/powerpoint/2010/main" val="1175406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As we saw</a:t>
            </a:r>
            <a:r>
              <a:rPr lang="en-US" baseline="0" noProof="0" dirty="0"/>
              <a:t> in </a:t>
            </a:r>
            <a:r>
              <a:rPr lang="en-US" b="1" baseline="0" noProof="0" dirty="0"/>
              <a:t>Heb4:12</a:t>
            </a:r>
            <a:r>
              <a:rPr lang="en-US" baseline="0" noProof="0" dirty="0"/>
              <a:t>, the </a:t>
            </a:r>
            <a:r>
              <a:rPr lang="en-US" i="1" u="sng" baseline="0" noProof="0" dirty="0"/>
              <a:t>spirit is the seat of our desires</a:t>
            </a:r>
            <a:r>
              <a:rPr lang="en-US" baseline="0" noProof="0" dirty="0"/>
              <a:t>.</a:t>
            </a:r>
          </a:p>
          <a:p>
            <a:pPr marL="0" indent="0" defTabSz="173736">
              <a:buFont typeface="Wingdings" panose="05000000000000000000" pitchFamily="2" charset="2"/>
              <a:buNone/>
            </a:pPr>
            <a:r>
              <a:rPr lang="en-US" baseline="0" noProof="0" dirty="0"/>
              <a:t>	God’s Spirit </a:t>
            </a:r>
            <a:r>
              <a:rPr lang="en-US" b="1" baseline="0" noProof="0" dirty="0"/>
              <a:t>desires truth </a:t>
            </a:r>
            <a:r>
              <a:rPr lang="en-US" baseline="0" noProof="0" dirty="0"/>
              <a:t>and His presence will influence us.</a:t>
            </a:r>
          </a:p>
          <a:p>
            <a:pPr marL="0" indent="0" defTabSz="173736">
              <a:buFont typeface="Wingdings" panose="05000000000000000000" pitchFamily="2" charset="2"/>
              <a:buNone/>
            </a:pPr>
            <a:r>
              <a:rPr lang="en-US" b="1" baseline="0" noProof="0" dirty="0"/>
              <a:t>	1Jn1:7</a:t>
            </a:r>
            <a:r>
              <a:rPr lang="en-US" baseline="0" noProof="0" dirty="0"/>
              <a:t> says we walk in the light as He is in the </a:t>
            </a:r>
            <a:r>
              <a:rPr lang="en-US" b="1" baseline="0" noProof="0" dirty="0"/>
              <a:t>light</a:t>
            </a:r>
            <a:r>
              <a:rPr lang="en-US" baseline="0" noProof="0" dirty="0"/>
              <a:t>.</a:t>
            </a:r>
          </a:p>
          <a:p>
            <a:pPr marL="0" indent="-171450" defTabSz="173736">
              <a:buFont typeface="Wingdings" panose="05000000000000000000" pitchFamily="2" charset="2"/>
              <a:buChar char="Ø"/>
            </a:pPr>
            <a:r>
              <a:rPr lang="en-US" noProof="0" dirty="0"/>
              <a:t>In </a:t>
            </a:r>
            <a:r>
              <a:rPr lang="en-US" b="1" noProof="0" dirty="0"/>
              <a:t>Jn17v17</a:t>
            </a:r>
            <a:r>
              <a:rPr lang="en-US" b="0" noProof="0" dirty="0"/>
              <a:t>+</a:t>
            </a:r>
            <a:r>
              <a:rPr lang="en-US" b="1" noProof="0" dirty="0"/>
              <a:t>19</a:t>
            </a:r>
            <a:r>
              <a:rPr lang="en-US" noProof="0" dirty="0"/>
              <a:t> JC prayed for our sanctification </a:t>
            </a:r>
            <a:r>
              <a:rPr lang="en-US" b="1" u="sng" noProof="0" dirty="0"/>
              <a:t>in</a:t>
            </a:r>
            <a:r>
              <a:rPr lang="en-US" b="1" noProof="0" dirty="0"/>
              <a:t> the truth</a:t>
            </a:r>
            <a:r>
              <a:rPr lang="en-US" noProof="0" dirty="0"/>
              <a:t>.</a:t>
            </a:r>
          </a:p>
        </p:txBody>
      </p:sp>
      <p:sp>
        <p:nvSpPr>
          <p:cNvPr id="4" name="Slide Number Placeholder 3"/>
          <p:cNvSpPr>
            <a:spLocks noGrp="1"/>
          </p:cNvSpPr>
          <p:nvPr>
            <p:ph type="sldNum" sz="quarter" idx="10"/>
          </p:nvPr>
        </p:nvSpPr>
        <p:spPr/>
        <p:txBody>
          <a:bodyPr/>
          <a:lstStyle/>
          <a:p>
            <a:fld id="{9F644F76-C23F-496A-BF78-F762963D30C3}" type="slidenum">
              <a:rPr lang="fr-FR" smtClean="0"/>
              <a:t>9</a:t>
            </a:fld>
            <a:endParaRPr lang="fr-FR"/>
          </a:p>
        </p:txBody>
      </p:sp>
    </p:spTree>
    <p:extLst>
      <p:ext uri="{BB962C8B-B14F-4D97-AF65-F5344CB8AC3E}">
        <p14:creationId xmlns:p14="http://schemas.microsoft.com/office/powerpoint/2010/main" val="378902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04/06/2018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9307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04/06/2018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983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04/06/2018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200420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04/06/2018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50747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88CE1B-B2D2-4E1F-89AF-E19E6F4D890C}" type="datetimeFigureOut">
              <a:rPr lang="fr-FR" smtClean="0"/>
              <a:t>04/06/2018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413571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4288CE1B-B2D2-4E1F-89AF-E19E6F4D890C}" type="datetimeFigureOut">
              <a:rPr lang="fr-FR" smtClean="0"/>
              <a:t>04/06/2018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4026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4288CE1B-B2D2-4E1F-89AF-E19E6F4D890C}" type="datetimeFigureOut">
              <a:rPr lang="fr-FR" smtClean="0"/>
              <a:t>04/06/2018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2476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4288CE1B-B2D2-4E1F-89AF-E19E6F4D890C}" type="datetimeFigureOut">
              <a:rPr lang="fr-FR" smtClean="0"/>
              <a:t>04/06/2018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3543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CE1B-B2D2-4E1F-89AF-E19E6F4D890C}" type="datetimeFigureOut">
              <a:rPr lang="fr-FR" smtClean="0"/>
              <a:t>04/06/2018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97110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8CE1B-B2D2-4E1F-89AF-E19E6F4D890C}" type="datetimeFigureOut">
              <a:rPr lang="fr-FR" smtClean="0"/>
              <a:t>04/06/2018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8414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8CE1B-B2D2-4E1F-89AF-E19E6F4D890C}" type="datetimeFigureOut">
              <a:rPr lang="fr-FR" smtClean="0"/>
              <a:t>04/06/2018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86082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CE1B-B2D2-4E1F-89AF-E19E6F4D890C}" type="datetimeFigureOut">
              <a:rPr lang="fr-FR" smtClean="0"/>
              <a:t>04/06/2018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353A4-D91A-4440-AA8E-CB508D2101B4}" type="slidenum">
              <a:rPr lang="fr-FR" smtClean="0"/>
              <a:t>‹#›</a:t>
            </a:fld>
            <a:endParaRPr lang="fr-FR"/>
          </a:p>
        </p:txBody>
      </p:sp>
    </p:spTree>
    <p:extLst>
      <p:ext uri="{BB962C8B-B14F-4D97-AF65-F5344CB8AC3E}">
        <p14:creationId xmlns:p14="http://schemas.microsoft.com/office/powerpoint/2010/main" val="4027399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1874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of truth, whom the world cannot receive, because it does not </a:t>
            </a:r>
            <a:r>
              <a:rPr lang="en-US" sz="4800" b="1" i="1" u="sng" dirty="0">
                <a:solidFill>
                  <a:prstClr val="white"/>
                </a:solidFill>
                <a:latin typeface="Arial" panose="020B0604020202020204" pitchFamily="34" charset="0"/>
                <a:cs typeface="Arial" panose="020B0604020202020204" pitchFamily="34" charset="0"/>
              </a:rPr>
              <a:t>see</a:t>
            </a:r>
            <a:r>
              <a:rPr lang="en-US" sz="4800" dirty="0">
                <a:solidFill>
                  <a:prstClr val="white"/>
                </a:solidFill>
                <a:latin typeface="Arial" panose="020B0604020202020204" pitchFamily="34" charset="0"/>
                <a:cs typeface="Arial" panose="020B0604020202020204" pitchFamily="34" charset="0"/>
              </a:rPr>
              <a:t> Him or know Him, but you know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u="sng" dirty="0">
                <a:solidFill>
                  <a:srgbClr val="00FF00"/>
                </a:solidFill>
                <a:latin typeface="Arial" panose="020B0604020202020204" pitchFamily="34" charset="0"/>
                <a:cs typeface="Arial" panose="020B0604020202020204" pitchFamily="34" charset="0"/>
              </a:rPr>
              <a:t>Eyes</a:t>
            </a:r>
            <a:r>
              <a:rPr lang="en-US" sz="4800" b="1" i="1" dirty="0">
                <a:solidFill>
                  <a:srgbClr val="00FF00"/>
                </a:solidFill>
                <a:latin typeface="Arial" panose="020B0604020202020204" pitchFamily="34" charset="0"/>
                <a:cs typeface="Arial" panose="020B0604020202020204" pitchFamily="34" charset="0"/>
              </a:rPr>
              <a:t> open to see Him</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is the Living God.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a:t>
            </a:r>
            <a:r>
              <a:rPr lang="en-US" sz="4000" i="1">
                <a:solidFill>
                  <a:srgbClr val="FFC000"/>
                </a:solidFill>
                <a:latin typeface="Arial" panose="020B0604020202020204" pitchFamily="34" charset="0"/>
                <a:cs typeface="Arial" panose="020B0604020202020204" pitchFamily="34" charset="0"/>
              </a:rPr>
              <a:t>does He </a:t>
            </a:r>
            <a:r>
              <a:rPr lang="en-US" sz="4000" i="1" dirty="0">
                <a:solidFill>
                  <a:srgbClr val="FFC000"/>
                </a:solidFill>
                <a:latin typeface="Arial" panose="020B0604020202020204" pitchFamily="34" charset="0"/>
                <a:cs typeface="Arial" panose="020B0604020202020204" pitchFamily="34" charset="0"/>
              </a:rPr>
              <a:t>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67754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fade">
                                      <p:cBhvr>
                                        <p:cTn id="29" dur="500"/>
                                        <p:tgtEl>
                                          <p:spTgt spid="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of truth, whom the world cannot receive, because it does not see Him or know Him, but you </a:t>
            </a:r>
            <a:r>
              <a:rPr lang="en-US" sz="4800" b="1" i="1" u="sng" dirty="0">
                <a:solidFill>
                  <a:prstClr val="white"/>
                </a:solidFill>
                <a:latin typeface="Arial" panose="020B0604020202020204" pitchFamily="34" charset="0"/>
                <a:cs typeface="Arial" panose="020B0604020202020204" pitchFamily="34" charset="0"/>
              </a:rPr>
              <a:t>know</a:t>
            </a:r>
            <a:r>
              <a:rPr lang="en-US" sz="4800" dirty="0">
                <a:solidFill>
                  <a:prstClr val="white"/>
                </a:solidFill>
                <a:latin typeface="Arial" panose="020B0604020202020204" pitchFamily="34" charset="0"/>
                <a:cs typeface="Arial" panose="020B0604020202020204" pitchFamily="34" charset="0"/>
              </a:rPr>
              <a:t>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A heart filled with His presence</a:t>
            </a:r>
          </a:p>
        </p:txBody>
      </p:sp>
      <p:sp>
        <p:nvSpPr>
          <p:cNvPr id="5" name="Text Placeholder 4"/>
          <p:cNvSpPr>
            <a:spLocks noGrp="1"/>
          </p:cNvSpPr>
          <p:nvPr>
            <p:ph type="body" idx="1"/>
          </p:nvPr>
        </p:nvSpPr>
        <p:spPr>
          <a:xfrm>
            <a:off x="0" y="6034088"/>
            <a:ext cx="10151164" cy="823912"/>
          </a:xfrm>
        </p:spPr>
        <p:txBody>
          <a:bodyPr>
            <a:normAutofit fontScale="92500"/>
          </a:bodyPr>
          <a:lstStyle/>
          <a:p>
            <a:pPr algn="ctr"/>
            <a:r>
              <a:rPr lang="en-US" sz="4800" i="1" dirty="0">
                <a:solidFill>
                  <a:srgbClr val="FFFF00"/>
                </a:solidFill>
                <a:latin typeface="Arial" panose="020B0604020202020204" pitchFamily="34" charset="0"/>
                <a:cs typeface="Arial" panose="020B0604020202020204" pitchFamily="34" charset="0"/>
              </a:rPr>
              <a:t>Let’s Practice the presence of God.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a:t>
            </a:r>
            <a:r>
              <a:rPr lang="en-US" sz="4000" i="1">
                <a:solidFill>
                  <a:srgbClr val="FFC000"/>
                </a:solidFill>
                <a:latin typeface="Arial" panose="020B0604020202020204" pitchFamily="34" charset="0"/>
                <a:cs typeface="Arial" panose="020B0604020202020204" pitchFamily="34" charset="0"/>
              </a:rPr>
              <a:t>does He </a:t>
            </a:r>
            <a:r>
              <a:rPr lang="en-US" sz="4000" i="1" dirty="0">
                <a:solidFill>
                  <a:srgbClr val="FFC000"/>
                </a:solidFill>
                <a:latin typeface="Arial" panose="020B0604020202020204" pitchFamily="34" charset="0"/>
                <a:cs typeface="Arial" panose="020B0604020202020204" pitchFamily="34" charset="0"/>
              </a:rPr>
              <a:t>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51597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fade">
                                      <p:cBhvr>
                                        <p:cTn id="29" dur="500"/>
                                        <p:tgtEl>
                                          <p:spTgt spid="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chemeClr val="tx1">
                <a:lumMod val="95000"/>
                <a:lumOff val="5000"/>
              </a:schemeClr>
            </a:gs>
            <a:gs pos="0">
              <a:srgbClr val="800000"/>
            </a:gs>
            <a:gs pos="100000">
              <a:srgbClr val="8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Review, React, Return</a:t>
            </a:r>
          </a:p>
        </p:txBody>
      </p:sp>
      <p:sp>
        <p:nvSpPr>
          <p:cNvPr id="5" name="Text Placeholder 4"/>
          <p:cNvSpPr>
            <a:spLocks noGrp="1"/>
          </p:cNvSpPr>
          <p:nvPr>
            <p:ph type="body" idx="1"/>
          </p:nvPr>
        </p:nvSpPr>
        <p:spPr>
          <a:xfrm>
            <a:off x="-1" y="6034088"/>
            <a:ext cx="12191999" cy="823912"/>
          </a:xfrm>
        </p:spPr>
        <p:txBody>
          <a:bodyPr>
            <a:normAutofit/>
          </a:bodyPr>
          <a:lstStyle/>
          <a:p>
            <a:pPr algn="ctr"/>
            <a:r>
              <a:rPr lang="en-US" sz="4800" i="1" u="sng" dirty="0">
                <a:solidFill>
                  <a:srgbClr val="FFFF00"/>
                </a:solidFill>
                <a:latin typeface="Arial" panose="020B0604020202020204" pitchFamily="34" charset="0"/>
                <a:cs typeface="Arial" panose="020B0604020202020204" pitchFamily="34" charset="0"/>
              </a:rPr>
              <a:t>www.AzBible.yolasite.com</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What does he do in you ?</a:t>
            </a:r>
          </a:p>
        </p:txBody>
      </p:sp>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b="1" i="1" u="sng" dirty="0">
                <a:solidFill>
                  <a:srgbClr val="FFFF00"/>
                </a:solidFill>
                <a:latin typeface="Arial" panose="020B0604020202020204" pitchFamily="34" charset="0"/>
                <a:cs typeface="Arial" panose="020B0604020202020204" pitchFamily="34" charset="0"/>
              </a:rPr>
              <a:t>John 14:17</a:t>
            </a:r>
            <a:r>
              <a:rPr lang="en-US" sz="4800" b="1" i="1" dirty="0">
                <a:solidFill>
                  <a:srgbClr val="FFFF00"/>
                </a:solidFill>
                <a:latin typeface="Arial" panose="020B0604020202020204" pitchFamily="34" charset="0"/>
                <a:cs typeface="Arial" panose="020B0604020202020204" pitchFamily="34" charset="0"/>
              </a:rPr>
              <a:t> </a:t>
            </a:r>
            <a:r>
              <a:rPr lang="en-US" sz="4800" dirty="0">
                <a:solidFill>
                  <a:srgbClr val="FFFF00"/>
                </a:solidFill>
                <a:latin typeface="Arial" panose="020B0604020202020204" pitchFamily="34" charset="0"/>
                <a:cs typeface="Arial" panose="020B0604020202020204" pitchFamily="34" charset="0"/>
              </a:rPr>
              <a:t>reveals a lot about a wonderful aspect of salvation, the Holy Spirit.</a:t>
            </a:r>
          </a:p>
          <a:p>
            <a:pPr>
              <a:buFont typeface="Wingdings" panose="05000000000000000000" pitchFamily="2" charset="2"/>
              <a:buChar char="Ø"/>
            </a:pPr>
            <a:r>
              <a:rPr lang="en-US" sz="4800" dirty="0">
                <a:solidFill>
                  <a:srgbClr val="FFC000"/>
                </a:solidFill>
                <a:latin typeface="Arial" panose="020B0604020202020204" pitchFamily="34" charset="0"/>
                <a:cs typeface="Arial" panose="020B0604020202020204" pitchFamily="34" charset="0"/>
              </a:rPr>
              <a:t>He is </a:t>
            </a:r>
            <a:r>
              <a:rPr lang="en-US" sz="4800" b="1" i="1" u="sng" dirty="0">
                <a:solidFill>
                  <a:srgbClr val="FFC000"/>
                </a:solidFill>
                <a:latin typeface="Arial" panose="020B0604020202020204" pitchFamily="34" charset="0"/>
                <a:cs typeface="Arial" panose="020B0604020202020204" pitchFamily="34" charset="0"/>
              </a:rPr>
              <a:t>God</a:t>
            </a:r>
            <a:r>
              <a:rPr lang="en-US" sz="4800" dirty="0">
                <a:solidFill>
                  <a:srgbClr val="FFC000"/>
                </a:solidFill>
                <a:latin typeface="Arial" panose="020B0604020202020204" pitchFamily="34" charset="0"/>
                <a:cs typeface="Arial" panose="020B0604020202020204" pitchFamily="34" charset="0"/>
              </a:rPr>
              <a:t> Himself.</a:t>
            </a:r>
          </a:p>
          <a:p>
            <a:pPr>
              <a:buFont typeface="Wingdings" panose="05000000000000000000" pitchFamily="2" charset="2"/>
              <a:buChar char="Ø"/>
            </a:pPr>
            <a:r>
              <a:rPr lang="en-US" sz="4800" dirty="0">
                <a:solidFill>
                  <a:srgbClr val="FFC000"/>
                </a:solidFill>
                <a:latin typeface="Arial" panose="020B0604020202020204" pitchFamily="34" charset="0"/>
                <a:cs typeface="Arial" panose="020B0604020202020204" pitchFamily="34" charset="0"/>
              </a:rPr>
              <a:t>He </a:t>
            </a:r>
            <a:r>
              <a:rPr lang="en-US" sz="4800" b="1" i="1" u="sng" dirty="0">
                <a:solidFill>
                  <a:srgbClr val="FFC000"/>
                </a:solidFill>
                <a:latin typeface="Arial" panose="020B0604020202020204" pitchFamily="34" charset="0"/>
                <a:cs typeface="Arial" panose="020B0604020202020204" pitchFamily="34" charset="0"/>
              </a:rPr>
              <a:t>indwells</a:t>
            </a:r>
            <a:r>
              <a:rPr lang="en-US" sz="4800" dirty="0">
                <a:solidFill>
                  <a:srgbClr val="FFC000"/>
                </a:solidFill>
                <a:latin typeface="Arial" panose="020B0604020202020204" pitchFamily="34" charset="0"/>
                <a:cs typeface="Arial" panose="020B0604020202020204" pitchFamily="34" charset="0"/>
              </a:rPr>
              <a:t> the saved.</a:t>
            </a:r>
          </a:p>
          <a:p>
            <a:pPr>
              <a:buFont typeface="Wingdings" panose="05000000000000000000" pitchFamily="2" charset="2"/>
              <a:buChar char="Ø"/>
            </a:pPr>
            <a:r>
              <a:rPr lang="en-US" sz="4800" dirty="0">
                <a:solidFill>
                  <a:srgbClr val="FFC000"/>
                </a:solidFill>
                <a:latin typeface="Arial" panose="020B0604020202020204" pitchFamily="34" charset="0"/>
                <a:cs typeface="Arial" panose="020B0604020202020204" pitchFamily="34" charset="0"/>
              </a:rPr>
              <a:t>He transforms our </a:t>
            </a:r>
            <a:r>
              <a:rPr lang="en-US" sz="4800" b="1" i="1" u="sng" dirty="0">
                <a:solidFill>
                  <a:srgbClr val="FFC000"/>
                </a:solidFill>
                <a:latin typeface="Arial" panose="020B0604020202020204" pitchFamily="34" charset="0"/>
                <a:cs typeface="Arial" panose="020B0604020202020204" pitchFamily="34" charset="0"/>
              </a:rPr>
              <a:t>desires</a:t>
            </a:r>
            <a:r>
              <a:rPr lang="en-US" sz="4800" dirty="0">
                <a:solidFill>
                  <a:srgbClr val="FFC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1247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anim calcmode="lin" valueType="num">
                                      <p:cBhvr>
                                        <p:cTn id="1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1000"/>
                                        <p:tgtEl>
                                          <p:spTgt spid="6">
                                            <p:txEl>
                                              <p:pRg st="2" end="2"/>
                                            </p:txEl>
                                          </p:spTgt>
                                        </p:tgtEl>
                                      </p:cBhvr>
                                    </p:animEffect>
                                    <p:anim calcmode="lin" valueType="num">
                                      <p:cBhvr>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Effect transition="in" filter="fade">
                                      <p:cBhvr>
                                        <p:cTn id="36" dur="500"/>
                                        <p:tgtEl>
                                          <p:spTgt spid="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fade">
                                      <p:cBhvr>
                                        <p:cTn id="41" dur="500"/>
                                        <p:tgtEl>
                                          <p:spTgt spid="8">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Effect transition="in" filter="fade">
                                      <p:cBhvr>
                                        <p:cTn id="46" dur="500"/>
                                        <p:tgtEl>
                                          <p:spTgt spid="8">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barn(inVertical)">
                                      <p:cBhvr>
                                        <p:cTn id="5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uiExpand="1"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chemeClr val="tx1">
                <a:lumMod val="95000"/>
                <a:lumOff val="5000"/>
              </a:schemeClr>
            </a:gs>
            <a:gs pos="0">
              <a:srgbClr val="800000"/>
            </a:gs>
            <a:gs pos="100000">
              <a:srgbClr val="8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a:t>
            </a:r>
            <a:r>
              <a:rPr lang="en-US" sz="4800" b="1" i="1" u="sng" dirty="0">
                <a:solidFill>
                  <a:schemeClr val="bg1"/>
                </a:solidFill>
                <a:latin typeface="Arial" panose="020B0604020202020204" pitchFamily="34" charset="0"/>
                <a:cs typeface="Arial" panose="020B0604020202020204" pitchFamily="34" charset="0"/>
              </a:rPr>
              <a:t>The Spirit</a:t>
            </a:r>
            <a:r>
              <a:rPr lang="en-US" sz="4800" dirty="0">
                <a:solidFill>
                  <a:schemeClr val="bg1"/>
                </a:solidFill>
                <a:latin typeface="Arial" panose="020B0604020202020204" pitchFamily="34" charset="0"/>
                <a:cs typeface="Arial" panose="020B0604020202020204" pitchFamily="34" charset="0"/>
              </a:rPr>
              <a:t> of truth, whom the world cannot receive, because it does not see Him or know Him, but you know Him because He abides with you and will be </a:t>
            </a:r>
            <a:r>
              <a:rPr lang="en-US" sz="4800" b="1" i="1" u="sng" dirty="0">
                <a:solidFill>
                  <a:schemeClr val="bg1"/>
                </a:solidFill>
                <a:latin typeface="Arial" panose="020B0604020202020204" pitchFamily="34" charset="0"/>
                <a:cs typeface="Arial" panose="020B0604020202020204" pitchFamily="34" charset="0"/>
              </a:rPr>
              <a:t>in you</a:t>
            </a:r>
            <a:r>
              <a:rPr lang="en-US" sz="4800" dirty="0">
                <a:solidFill>
                  <a:schemeClr val="bg1"/>
                </a:solidFill>
                <a:latin typeface="Arial" panose="020B0604020202020204" pitchFamily="34" charset="0"/>
                <a:cs typeface="Arial" panose="020B0604020202020204" pitchFamily="34" charset="0"/>
              </a:rPr>
              <a:t>.”    </a:t>
            </a:r>
            <a:r>
              <a:rPr lang="en-US" sz="3600" b="1" i="1" dirty="0">
                <a:solidFill>
                  <a:srgbClr val="00FF00"/>
                </a:solidFill>
                <a:latin typeface="Arial" panose="020B0604020202020204" pitchFamily="34" charset="0"/>
                <a:cs typeface="Arial" panose="020B0604020202020204" pitchFamily="34" charset="0"/>
              </a:rPr>
              <a:t>John 14:17</a:t>
            </a:r>
            <a:endParaRPr lang="en-US" sz="3600" b="1" i="1" dirty="0">
              <a:solidFill>
                <a:srgbClr val="00FF00"/>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“So great a salvation”  </a:t>
            </a:r>
            <a:r>
              <a:rPr lang="en-US" sz="3600" b="1" i="1" dirty="0">
                <a:solidFill>
                  <a:srgbClr val="00FF00"/>
                </a:solidFill>
                <a:latin typeface="Arial" panose="020B0604020202020204" pitchFamily="34" charset="0"/>
                <a:cs typeface="Arial" panose="020B0604020202020204" pitchFamily="34" charset="0"/>
              </a:rPr>
              <a:t>Hebrew 2:3</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Let’s ask the Bible…</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lnSpc>
                <a:spcPct val="100000"/>
              </a:lnSpc>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does He do in you ?</a:t>
            </a:r>
          </a:p>
          <a:p>
            <a:pPr marL="0" indent="0">
              <a:buNone/>
            </a:pPr>
            <a:r>
              <a:rPr lang="en-US" sz="4000" i="1" dirty="0">
                <a:solidFill>
                  <a:srgbClr val="FFC000"/>
                </a:solidFill>
                <a:latin typeface="Arial" panose="020B0604020202020204" pitchFamily="34" charset="0"/>
                <a:cs typeface="Arial" panose="020B0604020202020204" pitchFamily="34" charset="0"/>
              </a:rPr>
              <a:t>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en-US" sz="3600" dirty="0">
                <a:solidFill>
                  <a:srgbClr val="00FF00"/>
                </a:solidFill>
              </a:rPr>
              <a:t> Next</a:t>
            </a:r>
            <a:endParaRPr lang="fr-FR" sz="3600" dirty="0">
              <a:solidFill>
                <a:srgbClr val="00FF00"/>
              </a:solidFill>
            </a:endParaRPr>
          </a:p>
        </p:txBody>
      </p:sp>
    </p:spTree>
    <p:extLst>
      <p:ext uri="{BB962C8B-B14F-4D97-AF65-F5344CB8AC3E}">
        <p14:creationId xmlns:p14="http://schemas.microsoft.com/office/powerpoint/2010/main" val="1990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1000"/>
                                        <p:tgtEl>
                                          <p:spTgt spid="6">
                                            <p:txEl>
                                              <p:pRg st="1" end="1"/>
                                            </p:txEl>
                                          </p:spTgt>
                                        </p:tgtEl>
                                      </p:cBhvr>
                                    </p:animEffect>
                                    <p:anim calcmode="lin" valueType="num">
                                      <p:cBhvr>
                                        <p:cTn id="2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fade">
                                      <p:cBhvr>
                                        <p:cTn id="33" dur="1000"/>
                                        <p:tgtEl>
                                          <p:spTgt spid="6">
                                            <p:txEl>
                                              <p:pRg st="2" end="2"/>
                                            </p:txEl>
                                          </p:spTgt>
                                        </p:tgtEl>
                                      </p:cBhvr>
                                    </p:animEffect>
                                    <p:anim calcmode="lin" valueType="num">
                                      <p:cBhvr>
                                        <p:cTn id="3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Effect transition="in" filter="fade">
                                      <p:cBhvr>
                                        <p:cTn id="39" dur="1000"/>
                                        <p:tgtEl>
                                          <p:spTgt spid="6">
                                            <p:txEl>
                                              <p:pRg st="3" end="3"/>
                                            </p:txEl>
                                          </p:spTgt>
                                        </p:tgtEl>
                                      </p:cBhvr>
                                    </p:animEffect>
                                    <p:anim calcmode="lin" valueType="num">
                                      <p:cBhvr>
                                        <p:cTn id="4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3" end="3"/>
                                            </p:txEl>
                                          </p:spTgt>
                                        </p:tgtEl>
                                        <p:attrNameLst>
                                          <p:attrName>ppt_c</p:attrName>
                                        </p:attrNameLst>
                                      </p:cBhvr>
                                      <p:to>
                                        <a:schemeClr val="folHlink"/>
                                      </p:to>
                                    </p:animClr>
                                  </p:subTnLst>
                                </p:cTn>
                              </p:par>
                            </p:childTnLst>
                          </p:cTn>
                        </p:par>
                        <p:par>
                          <p:cTn id="42" fill="hold">
                            <p:stCondLst>
                              <p:cond delay="4500"/>
                            </p:stCondLst>
                            <p:childTnLst>
                              <p:par>
                                <p:cTn id="43" presetID="16" presetClass="entr" presetSubtype="21" fill="hold" nodeType="after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Effect transition="in" filter="barn(inVertical)">
                                      <p:cBhvr>
                                        <p:cTn id="45"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a:t>
            </a:r>
            <a:r>
              <a:rPr lang="en-US" sz="4800" b="1" i="1" u="sng" dirty="0">
                <a:solidFill>
                  <a:prstClr val="white"/>
                </a:solidFill>
                <a:latin typeface="Arial" panose="020B0604020202020204" pitchFamily="34" charset="0"/>
                <a:cs typeface="Arial" panose="020B0604020202020204" pitchFamily="34" charset="0"/>
              </a:rPr>
              <a:t>The</a:t>
            </a:r>
            <a:r>
              <a:rPr lang="en-US" sz="4800" dirty="0">
                <a:solidFill>
                  <a:prstClr val="white"/>
                </a:solidFill>
                <a:latin typeface="Arial" panose="020B0604020202020204" pitchFamily="34" charset="0"/>
                <a:cs typeface="Arial" panose="020B0604020202020204" pitchFamily="34" charset="0"/>
              </a:rPr>
              <a:t> Spirit of truth, whom the world cannot receive, because it does not see Him or know Him, but you know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There is only </a:t>
            </a:r>
            <a:r>
              <a:rPr lang="en-US" sz="4800" b="1" i="1" u="sng" dirty="0">
                <a:solidFill>
                  <a:srgbClr val="00FF00"/>
                </a:solidFill>
                <a:latin typeface="Arial" panose="020B0604020202020204" pitchFamily="34" charset="0"/>
                <a:cs typeface="Arial" panose="020B0604020202020204" pitchFamily="34" charset="0"/>
              </a:rPr>
              <a:t>One</a:t>
            </a:r>
            <a:r>
              <a:rPr lang="en-US" sz="4800" b="1" i="1" dirty="0">
                <a:solidFill>
                  <a:srgbClr val="00FF00"/>
                </a:solidFill>
                <a:latin typeface="Arial" panose="020B0604020202020204" pitchFamily="34" charset="0"/>
                <a:cs typeface="Arial" panose="020B0604020202020204" pitchFamily="34" charset="0"/>
              </a:rPr>
              <a:t>.</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This is God Himself.</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does He 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83975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a:t>
            </a:r>
            <a:r>
              <a:rPr lang="en-US" sz="4800" b="1" i="1" u="sng" dirty="0">
                <a:solidFill>
                  <a:prstClr val="white"/>
                </a:solidFill>
                <a:latin typeface="Arial" panose="020B0604020202020204" pitchFamily="34" charset="0"/>
                <a:cs typeface="Arial" panose="020B0604020202020204" pitchFamily="34" charset="0"/>
              </a:rPr>
              <a:t>Spirit</a:t>
            </a:r>
            <a:r>
              <a:rPr lang="en-US" sz="4800" dirty="0">
                <a:solidFill>
                  <a:prstClr val="white"/>
                </a:solidFill>
                <a:latin typeface="Arial" panose="020B0604020202020204" pitchFamily="34" charset="0"/>
                <a:cs typeface="Arial" panose="020B0604020202020204" pitchFamily="34" charset="0"/>
              </a:rPr>
              <a:t> of truth, whom the world cannot receive, because it does not see Him or know Him, but you know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He is a </a:t>
            </a:r>
            <a:r>
              <a:rPr lang="en-US" sz="4800" b="1" i="1" u="sng" dirty="0">
                <a:solidFill>
                  <a:srgbClr val="00FF00"/>
                </a:solidFill>
                <a:latin typeface="Arial" panose="020B0604020202020204" pitchFamily="34" charset="0"/>
                <a:cs typeface="Arial" panose="020B0604020202020204" pitchFamily="34" charset="0"/>
              </a:rPr>
              <a:t>Member</a:t>
            </a:r>
            <a:r>
              <a:rPr lang="en-US" sz="4800" b="1" i="1" dirty="0">
                <a:solidFill>
                  <a:srgbClr val="00FF00"/>
                </a:solidFill>
                <a:latin typeface="Arial" panose="020B0604020202020204" pitchFamily="34" charset="0"/>
                <a:cs typeface="Arial" panose="020B0604020202020204" pitchFamily="34" charset="0"/>
              </a:rPr>
              <a:t> of the Trinity.</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Where One is all of God is.</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does He 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85502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a:t>
            </a:r>
            <a:r>
              <a:rPr lang="en-US" sz="4800" b="1" i="1" u="sng" dirty="0">
                <a:solidFill>
                  <a:prstClr val="white"/>
                </a:solidFill>
                <a:latin typeface="Arial" panose="020B0604020202020204" pitchFamily="34" charset="0"/>
                <a:cs typeface="Arial" panose="020B0604020202020204" pitchFamily="34" charset="0"/>
              </a:rPr>
              <a:t>of truth</a:t>
            </a:r>
            <a:r>
              <a:rPr lang="en-US" sz="4800" dirty="0">
                <a:solidFill>
                  <a:prstClr val="white"/>
                </a:solidFill>
                <a:latin typeface="Arial" panose="020B0604020202020204" pitchFamily="34" charset="0"/>
                <a:cs typeface="Arial" panose="020B0604020202020204" pitchFamily="34" charset="0"/>
              </a:rPr>
              <a:t>, whom the world cannot receive, because it does not see Him or know Him, but you know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Truth and reality </a:t>
            </a:r>
            <a:r>
              <a:rPr lang="en-US" sz="4800" b="1" i="1" u="sng" dirty="0">
                <a:solidFill>
                  <a:srgbClr val="00FF00"/>
                </a:solidFill>
                <a:latin typeface="Arial" panose="020B0604020202020204" pitchFamily="34" charset="0"/>
                <a:cs typeface="Arial" panose="020B0604020202020204" pitchFamily="34" charset="0"/>
              </a:rPr>
              <a:t>originate</a:t>
            </a:r>
            <a:r>
              <a:rPr lang="en-US" sz="4800" b="1" i="1" dirty="0">
                <a:solidFill>
                  <a:srgbClr val="00FF00"/>
                </a:solidFill>
                <a:latin typeface="Arial" panose="020B0604020202020204" pitchFamily="34" charset="0"/>
                <a:cs typeface="Arial" panose="020B0604020202020204" pitchFamily="34" charset="0"/>
              </a:rPr>
              <a:t> in Him.</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can convict and inspire !</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does He 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18468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of truth, whom </a:t>
            </a:r>
            <a:r>
              <a:rPr lang="en-US" sz="4800" b="1" i="1" u="sng" dirty="0">
                <a:solidFill>
                  <a:prstClr val="white"/>
                </a:solidFill>
                <a:latin typeface="Arial" panose="020B0604020202020204" pitchFamily="34" charset="0"/>
                <a:cs typeface="Arial" panose="020B0604020202020204" pitchFamily="34" charset="0"/>
              </a:rPr>
              <a:t>the world cannot receive</a:t>
            </a:r>
            <a:r>
              <a:rPr lang="en-US" sz="4800" dirty="0">
                <a:solidFill>
                  <a:prstClr val="white"/>
                </a:solidFill>
                <a:latin typeface="Arial" panose="020B0604020202020204" pitchFamily="34" charset="0"/>
                <a:cs typeface="Arial" panose="020B0604020202020204" pitchFamily="34" charset="0"/>
              </a:rPr>
              <a:t>, because it does not see Him or know Him, but you know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The world </a:t>
            </a:r>
            <a:r>
              <a:rPr lang="en-US" sz="4800" b="1" i="1" u="sng" dirty="0">
                <a:solidFill>
                  <a:srgbClr val="00FF00"/>
                </a:solidFill>
                <a:latin typeface="Arial" panose="020B0604020202020204" pitchFamily="34" charset="0"/>
                <a:cs typeface="Arial" panose="020B0604020202020204" pitchFamily="34" charset="0"/>
              </a:rPr>
              <a:t>rejects</a:t>
            </a:r>
            <a:r>
              <a:rPr lang="en-US" sz="4800" b="1" i="1" dirty="0">
                <a:solidFill>
                  <a:srgbClr val="00FF00"/>
                </a:solidFill>
                <a:latin typeface="Arial" panose="020B0604020202020204" pitchFamily="34" charset="0"/>
                <a:cs typeface="Arial" panose="020B0604020202020204" pitchFamily="34" charset="0"/>
              </a:rPr>
              <a:t> Him.</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is not in the world system.</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does He 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2329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par>
                          <p:cTn id="26" fill="hold">
                            <p:stCondLst>
                              <p:cond delay="4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of truth, whom the world cannot receive, because it does not see Him or know Him, but you know Him because He </a:t>
            </a:r>
            <a:r>
              <a:rPr lang="en-US" sz="4800" b="1" i="1" u="sng" dirty="0">
                <a:solidFill>
                  <a:prstClr val="white"/>
                </a:solidFill>
                <a:latin typeface="Arial" panose="020B0604020202020204" pitchFamily="34" charset="0"/>
                <a:cs typeface="Arial" panose="020B0604020202020204" pitchFamily="34" charset="0"/>
              </a:rPr>
              <a:t>abides</a:t>
            </a:r>
            <a:r>
              <a:rPr lang="en-US" sz="4800" dirty="0">
                <a:solidFill>
                  <a:prstClr val="white"/>
                </a:solidFill>
                <a:latin typeface="Arial" panose="020B0604020202020204" pitchFamily="34" charset="0"/>
                <a:cs typeface="Arial" panose="020B0604020202020204" pitchFamily="34" charset="0"/>
              </a:rPr>
              <a:t> </a:t>
            </a:r>
            <a:r>
              <a:rPr lang="en-US" sz="4800" b="1" i="1" u="sng" dirty="0">
                <a:solidFill>
                  <a:prstClr val="white"/>
                </a:solidFill>
                <a:latin typeface="Arial" panose="020B0604020202020204" pitchFamily="34" charset="0"/>
                <a:cs typeface="Arial" panose="020B0604020202020204" pitchFamily="34" charset="0"/>
              </a:rPr>
              <a:t>with you</a:t>
            </a:r>
            <a:r>
              <a:rPr lang="en-US" sz="4800" dirty="0">
                <a:solidFill>
                  <a:prstClr val="white"/>
                </a:solidFill>
                <a:latin typeface="Arial" panose="020B0604020202020204" pitchFamily="34" charset="0"/>
                <a:cs typeface="Arial" panose="020B0604020202020204" pitchFamily="34" charset="0"/>
              </a:rPr>
              <a:t>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He comes </a:t>
            </a:r>
            <a:r>
              <a:rPr lang="en-US" sz="4800" b="1" i="1" u="sng" dirty="0">
                <a:solidFill>
                  <a:srgbClr val="00FF00"/>
                </a:solidFill>
                <a:latin typeface="Arial" panose="020B0604020202020204" pitchFamily="34" charset="0"/>
                <a:cs typeface="Arial" panose="020B0604020202020204" pitchFamily="34" charset="0"/>
              </a:rPr>
              <a:t>along</a:t>
            </a:r>
            <a:r>
              <a:rPr lang="en-US" sz="4800" b="1" i="1" dirty="0">
                <a:solidFill>
                  <a:srgbClr val="00FF00"/>
                </a:solidFill>
                <a:latin typeface="Arial" panose="020B0604020202020204" pitchFamily="34" charset="0"/>
                <a:cs typeface="Arial" panose="020B0604020202020204" pitchFamily="34" charset="0"/>
              </a:rPr>
              <a:t> side.</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will never leave you.</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a:t>
            </a:r>
            <a:r>
              <a:rPr lang="en-US" sz="4000" i="1">
                <a:solidFill>
                  <a:srgbClr val="FFC000"/>
                </a:solidFill>
                <a:latin typeface="Arial" panose="020B0604020202020204" pitchFamily="34" charset="0"/>
                <a:cs typeface="Arial" panose="020B0604020202020204" pitchFamily="34" charset="0"/>
              </a:rPr>
              <a:t>does He </a:t>
            </a:r>
            <a:r>
              <a:rPr lang="en-US" sz="4000" i="1" dirty="0">
                <a:solidFill>
                  <a:srgbClr val="FFC000"/>
                </a:solidFill>
                <a:latin typeface="Arial" panose="020B0604020202020204" pitchFamily="34" charset="0"/>
                <a:cs typeface="Arial" panose="020B0604020202020204" pitchFamily="34" charset="0"/>
              </a:rPr>
              <a:t>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38553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of truth, whom the world cannot receive, because it does not see Him or know Him, but you know Him because He abides with you and will be </a:t>
            </a:r>
            <a:r>
              <a:rPr lang="en-US" sz="4800" b="1" i="1" u="sng" dirty="0">
                <a:solidFill>
                  <a:prstClr val="white"/>
                </a:solidFill>
                <a:latin typeface="Arial" panose="020B0604020202020204" pitchFamily="34" charset="0"/>
                <a:cs typeface="Arial" panose="020B0604020202020204" pitchFamily="34" charset="0"/>
              </a:rPr>
              <a:t>in you</a:t>
            </a:r>
            <a:r>
              <a:rPr lang="en-US" sz="4800" dirty="0">
                <a:solidFill>
                  <a:prstClr val="white"/>
                </a:solidFill>
                <a:latin typeface="Arial" panose="020B0604020202020204" pitchFamily="34" charset="0"/>
                <a:cs typeface="Arial" panose="020B0604020202020204" pitchFamily="34" charset="0"/>
              </a:rPr>
              <a:t>.”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He now </a:t>
            </a:r>
            <a:r>
              <a:rPr lang="en-US" sz="4800" b="1" i="1" u="sng" dirty="0">
                <a:solidFill>
                  <a:srgbClr val="00FF00"/>
                </a:solidFill>
                <a:latin typeface="Arial" panose="020B0604020202020204" pitchFamily="34" charset="0"/>
                <a:cs typeface="Arial" panose="020B0604020202020204" pitchFamily="34" charset="0"/>
              </a:rPr>
              <a:t>resides</a:t>
            </a:r>
            <a:r>
              <a:rPr lang="en-US" sz="4800" b="1" i="1" dirty="0">
                <a:solidFill>
                  <a:srgbClr val="00FF00"/>
                </a:solidFill>
                <a:latin typeface="Arial" panose="020B0604020202020204" pitchFamily="34" charset="0"/>
                <a:cs typeface="Arial" panose="020B0604020202020204" pitchFamily="34" charset="0"/>
              </a:rPr>
              <a:t> </a:t>
            </a:r>
            <a:r>
              <a:rPr lang="en-US" sz="4800" b="1" i="1" u="sng" dirty="0">
                <a:solidFill>
                  <a:srgbClr val="00FF00"/>
                </a:solidFill>
                <a:latin typeface="Arial" panose="020B0604020202020204" pitchFamily="34" charset="0"/>
                <a:cs typeface="Arial" panose="020B0604020202020204" pitchFamily="34" charset="0"/>
              </a:rPr>
              <a:t>in</a:t>
            </a:r>
            <a:r>
              <a:rPr lang="en-US" sz="4800" b="1" i="1" dirty="0">
                <a:solidFill>
                  <a:srgbClr val="00FF00"/>
                </a:solidFill>
                <a:latin typeface="Arial" panose="020B0604020202020204" pitchFamily="34" charset="0"/>
                <a:cs typeface="Arial" panose="020B0604020202020204" pitchFamily="34" charset="0"/>
              </a:rPr>
              <a:t> those who are saved.</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Every Christian is indwelt by God.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a:t>
            </a:r>
            <a:r>
              <a:rPr lang="en-US" sz="4000" i="1">
                <a:solidFill>
                  <a:srgbClr val="FFC000"/>
                </a:solidFill>
                <a:latin typeface="Arial" panose="020B0604020202020204" pitchFamily="34" charset="0"/>
                <a:cs typeface="Arial" panose="020B0604020202020204" pitchFamily="34" charset="0"/>
              </a:rPr>
              <a:t>does He </a:t>
            </a:r>
            <a:r>
              <a:rPr lang="en-US" sz="4000" i="1" dirty="0">
                <a:solidFill>
                  <a:srgbClr val="FFC000"/>
                </a:solidFill>
                <a:latin typeface="Arial" panose="020B0604020202020204" pitchFamily="34" charset="0"/>
                <a:cs typeface="Arial" panose="020B0604020202020204" pitchFamily="34" charset="0"/>
              </a:rPr>
              <a:t>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419953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“The Spirit of </a:t>
            </a:r>
            <a:r>
              <a:rPr lang="en-US" sz="4800" b="1" i="1" u="sng" dirty="0">
                <a:solidFill>
                  <a:prstClr val="white"/>
                </a:solidFill>
                <a:latin typeface="Arial" panose="020B0604020202020204" pitchFamily="34" charset="0"/>
                <a:cs typeface="Arial" panose="020B0604020202020204" pitchFamily="34" charset="0"/>
              </a:rPr>
              <a:t>truth</a:t>
            </a:r>
            <a:r>
              <a:rPr lang="en-US" sz="4800" dirty="0">
                <a:solidFill>
                  <a:prstClr val="white"/>
                </a:solidFill>
                <a:latin typeface="Arial" panose="020B0604020202020204" pitchFamily="34" charset="0"/>
                <a:cs typeface="Arial" panose="020B0604020202020204" pitchFamily="34" charset="0"/>
              </a:rPr>
              <a:t>, whom the world cannot receive, because it does not see Him or know Him, but you know Him because He abides with you and will be in you.”    </a:t>
            </a:r>
            <a:r>
              <a:rPr lang="en-US" sz="3600" b="1" i="1" dirty="0">
                <a:solidFill>
                  <a:srgbClr val="00FF00"/>
                </a:solidFill>
                <a:latin typeface="Arial" panose="020B0604020202020204" pitchFamily="34" charset="0"/>
                <a:cs typeface="Arial" panose="020B0604020202020204" pitchFamily="34" charset="0"/>
              </a:rPr>
              <a:t>John 14:17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A new </a:t>
            </a:r>
            <a:r>
              <a:rPr lang="en-US" sz="4800" b="1" i="1" u="sng" dirty="0">
                <a:solidFill>
                  <a:srgbClr val="00FF00"/>
                </a:solidFill>
                <a:latin typeface="Arial" panose="020B0604020202020204" pitchFamily="34" charset="0"/>
                <a:cs typeface="Arial" panose="020B0604020202020204" pitchFamily="34" charset="0"/>
              </a:rPr>
              <a:t>desire</a:t>
            </a:r>
            <a:r>
              <a:rPr lang="en-US" sz="4800" b="1" i="1" dirty="0">
                <a:solidFill>
                  <a:srgbClr val="00FF00"/>
                </a:solidFill>
                <a:latin typeface="Arial" panose="020B0604020202020204" pitchFamily="34" charset="0"/>
                <a:cs typeface="Arial" panose="020B0604020202020204" pitchFamily="34" charset="0"/>
              </a:rPr>
              <a:t> for truth &amp; honesty</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sanctifies saved.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Who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Where is He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What does He do in you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70345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Vertical)">
                                      <p:cBhvr>
                                        <p:cTn id="34" dur="500"/>
                                        <p:tgtEl>
                                          <p:spTgt spid="5">
                                            <p:txEl>
                                              <p:pRg st="0" end="0"/>
                                            </p:txEl>
                                          </p:spTgt>
                                        </p:tgtEl>
                                      </p:cBhvr>
                                    </p:animEffect>
                                  </p:childTnLst>
                                </p:cTn>
                              </p:par>
                            </p:childTnLst>
                          </p:cTn>
                        </p:par>
                        <p:par>
                          <p:cTn id="35" fill="hold">
                            <p:stCondLst>
                              <p:cond delay="500"/>
                            </p:stCondLst>
                            <p:childTnLst>
                              <p:par>
                                <p:cTn id="36" presetID="16" presetClass="entr" presetSubtype="21" fill="hold"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barn(inVertical)">
                                      <p:cBhvr>
                                        <p:cTn id="38"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787</Words>
  <Application>Microsoft Office PowerPoint</Application>
  <PresentationFormat>Widescreen</PresentationFormat>
  <Paragraphs>136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“So great a salvation”  Hebrew 2:3</vt:lpstr>
      <vt:lpstr>There is only One.</vt:lpstr>
      <vt:lpstr>He is a Member of the Trinity.</vt:lpstr>
      <vt:lpstr>Truth and reality originate in Him.</vt:lpstr>
      <vt:lpstr>The world rejects Him.</vt:lpstr>
      <vt:lpstr>He comes along side.</vt:lpstr>
      <vt:lpstr>He now resides in those who are saved.</vt:lpstr>
      <vt:lpstr>A new desire for truth &amp; honesty</vt:lpstr>
      <vt:lpstr>Eyes open to see Him</vt:lpstr>
      <vt:lpstr>A heart filled with His presence</vt:lpstr>
      <vt:lpstr>Review, React, Return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Howland</dc:creator>
  <cp:lastModifiedBy>Howland</cp:lastModifiedBy>
  <cp:revision>50</cp:revision>
  <dcterms:created xsi:type="dcterms:W3CDTF">2018-04-18T09:11:47Z</dcterms:created>
  <dcterms:modified xsi:type="dcterms:W3CDTF">2018-06-04T22:27:47Z</dcterms:modified>
</cp:coreProperties>
</file>