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  <p:sldMasterId id="2147483665" r:id="rId2"/>
  </p:sldMasterIdLst>
  <p:notesMasterIdLst>
    <p:notesMasterId r:id="rId20"/>
  </p:notesMasterIdLst>
  <p:sldIdLst>
    <p:sldId id="327" r:id="rId3"/>
    <p:sldId id="256" r:id="rId4"/>
    <p:sldId id="320" r:id="rId5"/>
    <p:sldId id="321" r:id="rId6"/>
    <p:sldId id="322" r:id="rId7"/>
    <p:sldId id="262" r:id="rId8"/>
    <p:sldId id="263" r:id="rId9"/>
    <p:sldId id="266" r:id="rId10"/>
    <p:sldId id="277" r:id="rId11"/>
    <p:sldId id="282" r:id="rId12"/>
    <p:sldId id="297" r:id="rId13"/>
    <p:sldId id="311" r:id="rId14"/>
    <p:sldId id="331" r:id="rId15"/>
    <p:sldId id="332" r:id="rId16"/>
    <p:sldId id="333" r:id="rId17"/>
    <p:sldId id="326" r:id="rId18"/>
    <p:sldId id="335" r:id="rId19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  <a:srgbClr val="FFFF99"/>
    <a:srgbClr val="FFFF66"/>
    <a:srgbClr val="6666FF"/>
    <a:srgbClr val="800080"/>
    <a:srgbClr val="339966"/>
    <a:srgbClr val="66FFFF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 autoAdjust="0"/>
    <p:restoredTop sz="85907" autoAdjust="0"/>
  </p:normalViewPr>
  <p:slideViewPr>
    <p:cSldViewPr>
      <p:cViewPr varScale="1">
        <p:scale>
          <a:sx n="60" d="100"/>
          <a:sy n="60" d="100"/>
        </p:scale>
        <p:origin x="1301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8BBE07-4717-459B-849C-B451A8AF27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B3D33-FD27-4FCA-8920-F06E19AA0878}" type="slidenum">
              <a:rPr lang="fr-FR" sz="1200" smtClean="0"/>
              <a:pPr eaLnBrk="1" hangingPunct="1"/>
              <a:t>1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dirty="0"/>
              <a:t>Automatic</a:t>
            </a:r>
            <a:r>
              <a:rPr lang="en-US" sz="2000" baseline="0" dirty="0"/>
              <a:t> presentation with French Christian music that </a:t>
            </a:r>
            <a:r>
              <a:rPr lang="en-US" sz="2000" baseline="0"/>
              <a:t>takes 9 minutes</a:t>
            </a:r>
            <a:r>
              <a:rPr lang="en-US" sz="2000" baseline="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55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8137AF-A405-42F9-BCA1-5228645FB6DA}" type="slidenum">
              <a:rPr lang="fr-FR" sz="1200" smtClean="0"/>
              <a:pPr eaLnBrk="1" hangingPunct="1"/>
              <a:t>10</a:t>
            </a:fld>
            <a:endParaRPr lang="fr-FR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3427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40D9C6-1012-4466-BADA-B1F28892E5AC}" type="slidenum">
              <a:rPr lang="fr-FR" sz="1200" smtClean="0"/>
              <a:pPr eaLnBrk="1" hangingPunct="1"/>
              <a:t>11</a:t>
            </a:fld>
            <a:endParaRPr lang="fr-F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3419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E137B-5564-4930-8BD8-891D2FA4829F}" type="slidenum">
              <a:rPr lang="fr-FR" sz="1200" smtClean="0"/>
              <a:pPr eaLnBrk="1" hangingPunct="1"/>
              <a:t>12</a:t>
            </a:fld>
            <a:endParaRPr lang="fr-FR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220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5D12D-94CC-4B05-BF71-35C0F1BE0574}" type="slidenum">
              <a:rPr lang="fr-FR" sz="1200" smtClean="0"/>
              <a:pPr eaLnBrk="1" hangingPunct="1"/>
              <a:t>13</a:t>
            </a:fld>
            <a:endParaRPr lang="fr-FR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36178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5D12D-94CC-4B05-BF71-35C0F1BE0574}" type="slidenum">
              <a:rPr lang="fr-FR" sz="1200" smtClean="0"/>
              <a:pPr eaLnBrk="1" hangingPunct="1"/>
              <a:t>14</a:t>
            </a:fld>
            <a:endParaRPr lang="fr-FR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237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5D12D-94CC-4B05-BF71-35C0F1BE0574}" type="slidenum">
              <a:rPr lang="fr-FR" sz="1200" smtClean="0"/>
              <a:pPr eaLnBrk="1" hangingPunct="1"/>
              <a:t>15</a:t>
            </a:fld>
            <a:endParaRPr lang="fr-FR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78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5D12D-94CC-4B05-BF71-35C0F1BE0574}" type="slidenum">
              <a:rPr lang="fr-FR" sz="1200" smtClean="0"/>
              <a:pPr eaLnBrk="1" hangingPunct="1"/>
              <a:t>16</a:t>
            </a:fld>
            <a:endParaRPr lang="fr-FR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74007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BBE07-4717-459B-849C-B451A8AF27D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01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321B7E-120E-4EB4-93BE-B33CDEF36EA8}" type="slidenum">
              <a:rPr lang="fr-FR" sz="1200" smtClean="0"/>
              <a:pPr eaLnBrk="1" hangingPunct="1"/>
              <a:t>2</a:t>
            </a:fld>
            <a:endParaRPr lang="fr-F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2008 Trip to USA  - </a:t>
            </a:r>
            <a:r>
              <a:rPr lang="fr-FR" sz="2000" dirty="0" err="1"/>
              <a:t>Created</a:t>
            </a:r>
            <a:r>
              <a:rPr lang="fr-FR" sz="2000" dirty="0"/>
              <a:t> 081220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Nashville Gospel Chapel 2008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Church of Grace, Nashville 2008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 err="1"/>
              <a:t>Palms</a:t>
            </a:r>
            <a:r>
              <a:rPr lang="fr-FR" sz="2000" dirty="0"/>
              <a:t> Bible Chapel, </a:t>
            </a:r>
            <a:r>
              <a:rPr lang="fr-FR" sz="2000" dirty="0" err="1"/>
              <a:t>Phoenix</a:t>
            </a:r>
            <a:r>
              <a:rPr lang="fr-FR" sz="2000" dirty="0"/>
              <a:t>, </a:t>
            </a:r>
            <a:r>
              <a:rPr lang="fr-FR" sz="2000" dirty="0" err="1"/>
              <a:t>AZ</a:t>
            </a:r>
            <a:r>
              <a:rPr lang="fr-FR" sz="2000" dirty="0"/>
              <a:t> – </a:t>
            </a:r>
            <a:r>
              <a:rPr lang="fr-FR" sz="2000" dirty="0" err="1"/>
              <a:t>Revised</a:t>
            </a:r>
            <a:r>
              <a:rPr lang="fr-FR" sz="2000" dirty="0"/>
              <a:t> 110309 + 130303 </a:t>
            </a:r>
            <a:r>
              <a:rPr lang="fr-FR" sz="2000" dirty="0" err="1"/>
              <a:t>automatic</a:t>
            </a:r>
            <a:endParaRPr lang="fr-FR" sz="2000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Tucson, </a:t>
            </a:r>
            <a:r>
              <a:rPr lang="fr-FR" sz="2000" dirty="0" err="1"/>
              <a:t>AZ</a:t>
            </a:r>
            <a:r>
              <a:rPr lang="fr-FR" sz="2000" dirty="0"/>
              <a:t> – </a:t>
            </a:r>
            <a:r>
              <a:rPr lang="fr-FR" sz="2000" dirty="0" err="1"/>
              <a:t>revision</a:t>
            </a:r>
            <a:r>
              <a:rPr lang="fr-FR" sz="2000" dirty="0"/>
              <a:t> 130310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Nashville</a:t>
            </a:r>
            <a:r>
              <a:rPr lang="fr-FR" sz="2000" baseline="0" dirty="0"/>
              <a:t> GC 130317 </a:t>
            </a:r>
            <a:r>
              <a:rPr lang="fr-FR" sz="2000" baseline="0" dirty="0" err="1"/>
              <a:t>Revision</a:t>
            </a:r>
            <a:r>
              <a:rPr lang="fr-FR" sz="2000" baseline="0" dirty="0"/>
              <a:t> 2k3bis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 err="1"/>
              <a:t>Donelson</a:t>
            </a:r>
            <a:r>
              <a:rPr lang="fr-FR" sz="2000" dirty="0"/>
              <a:t>,</a:t>
            </a:r>
            <a:r>
              <a:rPr lang="fr-FR" sz="2000" baseline="0" dirty="0"/>
              <a:t> </a:t>
            </a:r>
            <a:r>
              <a:rPr lang="fr-FR" sz="2000" baseline="0" dirty="0" err="1"/>
              <a:t>TN</a:t>
            </a:r>
            <a:r>
              <a:rPr lang="fr-FR" sz="2000" baseline="0" dirty="0"/>
              <a:t> 130320 </a:t>
            </a:r>
            <a:endParaRPr lang="fr-FR" sz="2000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Meridian, ID –</a:t>
            </a:r>
            <a:r>
              <a:rPr lang="fr-FR" sz="2000" baseline="0" dirty="0"/>
              <a:t> 130403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/>
              <a:t>Stratford, IA – 130407 </a:t>
            </a:r>
            <a:r>
              <a:rPr lang="fr-FR" sz="2000" baseline="0" dirty="0" err="1"/>
              <a:t>revision</a:t>
            </a:r>
            <a:r>
              <a:rPr lang="fr-FR" sz="2000" baseline="0" dirty="0"/>
              <a:t> to 40yrsInFr = first </a:t>
            </a:r>
            <a:r>
              <a:rPr lang="fr-FR" sz="2000" baseline="0" dirty="0" err="1"/>
              <a:t>offer</a:t>
            </a:r>
            <a:r>
              <a:rPr lang="fr-FR" sz="2000" baseline="0" dirty="0"/>
              <a:t> of trips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dirty="0"/>
              <a:t>13 </a:t>
            </a:r>
            <a:r>
              <a:rPr lang="fr-FR" sz="2000" dirty="0" err="1"/>
              <a:t>assemblies</a:t>
            </a:r>
            <a:r>
              <a:rPr lang="fr-FR" sz="2000" dirty="0"/>
              <a:t> on</a:t>
            </a:r>
            <a:r>
              <a:rPr lang="fr-FR" sz="2000" baseline="0" dirty="0"/>
              <a:t> East </a:t>
            </a:r>
            <a:r>
              <a:rPr lang="fr-FR" sz="2000" baseline="0" dirty="0" err="1"/>
              <a:t>Coast</a:t>
            </a:r>
            <a:r>
              <a:rPr lang="fr-FR" sz="2000" baseline="0" dirty="0"/>
              <a:t> 4/13 to 5/13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/>
              <a:t>SF </a:t>
            </a:r>
            <a:r>
              <a:rPr lang="fr-FR" sz="2000" baseline="0" dirty="0" err="1"/>
              <a:t>Bay</a:t>
            </a:r>
            <a:r>
              <a:rPr lang="fr-FR" sz="2000" baseline="0" dirty="0"/>
              <a:t> </a:t>
            </a:r>
            <a:r>
              <a:rPr lang="fr-FR" sz="2000" baseline="0" dirty="0" err="1"/>
              <a:t>Missionary</a:t>
            </a:r>
            <a:r>
              <a:rPr lang="fr-FR" sz="2000" baseline="0" dirty="0"/>
              <a:t> </a:t>
            </a:r>
            <a:r>
              <a:rPr lang="fr-FR" sz="2000" baseline="0" dirty="0" err="1"/>
              <a:t>Conf</a:t>
            </a:r>
            <a:r>
              <a:rPr lang="fr-FR" sz="2000" baseline="0" dirty="0"/>
              <a:t> – 130601 </a:t>
            </a:r>
            <a:r>
              <a:rPr lang="fr-FR" sz="2000" baseline="0" dirty="0" err="1"/>
              <a:t>revison</a:t>
            </a:r>
            <a:r>
              <a:rPr lang="fr-FR" sz="2000" baseline="0" dirty="0"/>
              <a:t> = </a:t>
            </a:r>
            <a:r>
              <a:rPr lang="fr-FR" sz="2000" baseline="0" dirty="0" err="1"/>
              <a:t>shorter</a:t>
            </a:r>
            <a:r>
              <a:rPr lang="fr-FR" sz="2000" baseline="0" dirty="0"/>
              <a:t> Vichy info.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 err="1"/>
              <a:t>Westbay</a:t>
            </a:r>
            <a:r>
              <a:rPr lang="fr-FR" sz="2000" baseline="0" dirty="0"/>
              <a:t> GC, Edmonton, Alberta – 150209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 err="1"/>
              <a:t>Wyecliff</a:t>
            </a:r>
            <a:r>
              <a:rPr lang="fr-FR" sz="2000" baseline="0" dirty="0"/>
              <a:t> GC, Edmonton, Alberta – 150211 = </a:t>
            </a:r>
            <a:r>
              <a:rPr lang="fr-FR" sz="2000" baseline="0" dirty="0" err="1"/>
              <a:t>revised</a:t>
            </a:r>
            <a:r>
              <a:rPr lang="fr-FR" sz="2000" baseline="0" dirty="0"/>
              <a:t> version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/>
              <a:t>Atlanta, CA – 150908 </a:t>
            </a:r>
            <a:r>
              <a:rPr lang="fr-FR" sz="2000" baseline="0" dirty="0" err="1"/>
              <a:t>revision</a:t>
            </a:r>
            <a:endParaRPr lang="fr-FR" sz="2000" baseline="0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/>
              <a:t>Land O </a:t>
            </a:r>
            <a:r>
              <a:rPr lang="fr-FR" sz="2000" baseline="0" dirty="0" err="1"/>
              <a:t>Lakes</a:t>
            </a:r>
            <a:r>
              <a:rPr lang="fr-FR" sz="2000" baseline="0" dirty="0"/>
              <a:t>, FL – 150920 </a:t>
            </a:r>
            <a:r>
              <a:rPr lang="fr-FR" sz="2000" baseline="0" dirty="0" err="1"/>
              <a:t>revision</a:t>
            </a:r>
            <a:endParaRPr lang="fr-FR" sz="2000" baseline="0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 err="1"/>
              <a:t>Pleasant</a:t>
            </a:r>
            <a:r>
              <a:rPr lang="fr-FR" sz="2000" baseline="0" dirty="0"/>
              <a:t> Hill, CA – 160214 </a:t>
            </a:r>
            <a:r>
              <a:rPr lang="fr-FR" sz="2000" baseline="0" dirty="0" err="1"/>
              <a:t>revision</a:t>
            </a:r>
            <a:endParaRPr lang="fr-FR" sz="2000" baseline="0" dirty="0"/>
          </a:p>
          <a:p>
            <a:pPr marL="342900" indent="-342900" eaLnBrk="1" hangingPunct="1">
              <a:buFont typeface="Wingdings" pitchFamily="2" charset="2"/>
              <a:buChar char="Ø"/>
            </a:pPr>
            <a:endParaRPr lang="fr-FR" sz="2000" baseline="0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fr-FR" sz="2000" baseline="0" dirty="0" err="1"/>
              <a:t>Summer</a:t>
            </a:r>
            <a:r>
              <a:rPr lang="fr-FR" sz="2000" baseline="0" dirty="0"/>
              <a:t> 2016 A Cross </a:t>
            </a:r>
            <a:r>
              <a:rPr lang="fr-FR" sz="2000" baseline="0" dirty="0" err="1"/>
              <a:t>America</a:t>
            </a:r>
            <a:r>
              <a:rPr lang="fr-FR" sz="2000" baseline="0" dirty="0"/>
              <a:t> </a:t>
            </a:r>
            <a:r>
              <a:rPr lang="fr-FR" sz="2000" baseline="0" dirty="0" err="1"/>
              <a:t>With</a:t>
            </a:r>
            <a:r>
              <a:rPr lang="fr-FR" sz="2000" baseline="0" dirty="0"/>
              <a:t> Christ…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0565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B3D33-FD27-4FCA-8920-F06E19AA0878}" type="slidenum">
              <a:rPr lang="fr-FR" sz="1200" smtClean="0"/>
              <a:pPr eaLnBrk="1" hangingPunct="1"/>
              <a:t>3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026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B3D33-FD27-4FCA-8920-F06E19AA0878}" type="slidenum">
              <a:rPr lang="fr-FR" sz="1200" smtClean="0"/>
              <a:pPr eaLnBrk="1" hangingPunct="1"/>
              <a:t>4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dirty="0"/>
              <a:t>161106 </a:t>
            </a:r>
            <a:r>
              <a:rPr lang="en-US" sz="2000" dirty="0" err="1"/>
              <a:t>Wekipedia</a:t>
            </a:r>
            <a:r>
              <a:rPr lang="en-US" sz="2000" dirty="0"/>
              <a:t> pop facts on internet</a:t>
            </a:r>
          </a:p>
        </p:txBody>
      </p:sp>
    </p:spTree>
    <p:extLst>
      <p:ext uri="{BB962C8B-B14F-4D97-AF65-F5344CB8AC3E}">
        <p14:creationId xmlns:p14="http://schemas.microsoft.com/office/powerpoint/2010/main" val="173025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B3D33-FD27-4FCA-8920-F06E19AA0878}" type="slidenum">
              <a:rPr lang="fr-FR" sz="1200" smtClean="0"/>
              <a:pPr eaLnBrk="1" hangingPunct="1"/>
              <a:t>5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232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B3D33-FD27-4FCA-8920-F06E19AA0878}" type="slidenum">
              <a:rPr lang="fr-FR" sz="1200" smtClean="0"/>
              <a:pPr eaLnBrk="1" hangingPunct="1"/>
              <a:t>6</a:t>
            </a:fld>
            <a:endParaRPr 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4472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8BDBE-E2AF-4888-ACDF-A11B86C46701}" type="slidenum">
              <a:rPr lang="fr-FR" sz="1200" smtClean="0"/>
              <a:pPr eaLnBrk="1" hangingPunct="1"/>
              <a:t>7</a:t>
            </a:fld>
            <a:endParaRPr lang="fr-F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4360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781AB-97F3-4A85-A7BD-5581F28552B3}" type="slidenum">
              <a:rPr lang="fr-FR" sz="1200" smtClean="0"/>
              <a:pPr eaLnBrk="1" hangingPunct="1"/>
              <a:t>8</a:t>
            </a:fld>
            <a:endParaRPr lang="fr-F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725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3B39AB-2837-4DE6-AEC3-E5245A26D670}" type="slidenum">
              <a:rPr lang="fr-FR" sz="1200" smtClean="0"/>
              <a:pPr eaLnBrk="1" hangingPunct="1"/>
              <a:t>9</a:t>
            </a:fld>
            <a:endParaRPr lang="fr-F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2365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46727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08256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084600"/>
      </p:ext>
    </p:extLst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23799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210088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741638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963248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050055"/>
      </p:ext>
    </p:extLst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997907"/>
      </p:ext>
    </p:extLst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330618"/>
      </p:ext>
    </p:extLst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405443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83193"/>
      </p:ext>
    </p:extLst>
  </p:cSld>
  <p:clrMapOvr>
    <a:masterClrMapping/>
  </p:clrMapOvr>
  <p:transition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62497"/>
      </p:ext>
    </p:extLst>
  </p:cSld>
  <p:clrMapOvr>
    <a:masterClrMapping/>
  </p:clrMapOvr>
  <p:transition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12820"/>
      </p:ext>
    </p:extLst>
  </p:cSld>
  <p:clrMapOvr>
    <a:masterClrMapping/>
  </p:clrMapOvr>
  <p:transition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61370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498946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46632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065420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1266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687510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466121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719606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</a:t>
            </a:r>
          </a:p>
        </p:txBody>
      </p:sp>
      <p:pic>
        <p:nvPicPr>
          <p:cNvPr id="1028" name="Picture 34" descr="Picture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069013"/>
            <a:ext cx="92392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advClick="0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447675" indent="-447675" algn="ctr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defRPr sz="56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2147483647 h 1528"/>
              <a:gd name="T2" fmla="*/ 2147483647 w 3376"/>
              <a:gd name="T3" fmla="*/ 2147483647 h 1528"/>
              <a:gd name="T4" fmla="*/ 2147483647 w 3376"/>
              <a:gd name="T5" fmla="*/ 2147483647 h 1528"/>
              <a:gd name="T6" fmla="*/ 2147483647 w 3376"/>
              <a:gd name="T7" fmla="*/ 2147483647 h 1528"/>
              <a:gd name="T8" fmla="*/ 2147483647 w 3376"/>
              <a:gd name="T9" fmla="*/ 2147483647 h 1528"/>
              <a:gd name="T10" fmla="*/ 2147483647 w 3376"/>
              <a:gd name="T11" fmla="*/ 2147483647 h 1528"/>
              <a:gd name="T12" fmla="*/ 2147483647 w 3376"/>
              <a:gd name="T13" fmla="*/ 2147483647 h 1528"/>
              <a:gd name="T14" fmla="*/ 2147483647 w 3376"/>
              <a:gd name="T15" fmla="*/ 2147483647 h 1528"/>
              <a:gd name="T16" fmla="*/ 2147483647 w 3376"/>
              <a:gd name="T17" fmla="*/ 2147483647 h 1528"/>
              <a:gd name="T18" fmla="*/ 2147483647 w 3376"/>
              <a:gd name="T19" fmla="*/ 2147483647 h 1528"/>
              <a:gd name="T20" fmla="*/ 2147483647 w 3376"/>
              <a:gd name="T21" fmla="*/ 2147483647 h 1528"/>
              <a:gd name="T22" fmla="*/ 2147483647 w 3376"/>
              <a:gd name="T23" fmla="*/ 2147483647 h 1528"/>
              <a:gd name="T24" fmla="*/ 2147483647 w 3376"/>
              <a:gd name="T25" fmla="*/ 2147483647 h 1528"/>
              <a:gd name="T26" fmla="*/ 2147483647 w 3376"/>
              <a:gd name="T27" fmla="*/ 2147483647 h 1528"/>
              <a:gd name="T28" fmla="*/ 2147483647 w 3376"/>
              <a:gd name="T29" fmla="*/ 2147483647 h 1528"/>
              <a:gd name="T30" fmla="*/ 2147483647 w 3376"/>
              <a:gd name="T31" fmla="*/ 2147483647 h 1528"/>
              <a:gd name="T32" fmla="*/ 2147483647 w 3376"/>
              <a:gd name="T33" fmla="*/ 2147483647 h 1528"/>
              <a:gd name="T34" fmla="*/ 2147483647 w 3376"/>
              <a:gd name="T35" fmla="*/ 2147483647 h 1528"/>
              <a:gd name="T36" fmla="*/ 2147483647 w 3376"/>
              <a:gd name="T37" fmla="*/ 2147483647 h 1528"/>
              <a:gd name="T38" fmla="*/ 2147483647 w 3376"/>
              <a:gd name="T39" fmla="*/ 2147483647 h 1528"/>
              <a:gd name="T40" fmla="*/ 2147483647 w 3376"/>
              <a:gd name="T41" fmla="*/ 2147483647 h 1528"/>
              <a:gd name="T42" fmla="*/ 2147483647 w 3376"/>
              <a:gd name="T43" fmla="*/ 2147483647 h 1528"/>
              <a:gd name="T44" fmla="*/ 2147483647 w 3376"/>
              <a:gd name="T45" fmla="*/ 2147483647 h 1528"/>
              <a:gd name="T46" fmla="*/ 2147483647 w 3376"/>
              <a:gd name="T47" fmla="*/ 2147483647 h 1528"/>
              <a:gd name="T48" fmla="*/ 2147483647 w 3376"/>
              <a:gd name="T49" fmla="*/ 0 h 1528"/>
              <a:gd name="T50" fmla="*/ 2147483647 w 3376"/>
              <a:gd name="T51" fmla="*/ 2147483647 h 1528"/>
              <a:gd name="T52" fmla="*/ 2147483647 w 3376"/>
              <a:gd name="T53" fmla="*/ 2147483647 h 1528"/>
              <a:gd name="T54" fmla="*/ 2147483647 w 3376"/>
              <a:gd name="T55" fmla="*/ 2147483647 h 1528"/>
              <a:gd name="T56" fmla="*/ 2147483647 w 3376"/>
              <a:gd name="T57" fmla="*/ 2147483647 h 1528"/>
              <a:gd name="T58" fmla="*/ 2147483647 w 3376"/>
              <a:gd name="T59" fmla="*/ 2147483647 h 1528"/>
              <a:gd name="T60" fmla="*/ 2147483647 w 3376"/>
              <a:gd name="T61" fmla="*/ 2147483647 h 1528"/>
              <a:gd name="T62" fmla="*/ 2147483647 w 3376"/>
              <a:gd name="T63" fmla="*/ 2147483647 h 1528"/>
              <a:gd name="T64" fmla="*/ 2147483647 w 3376"/>
              <a:gd name="T65" fmla="*/ 2147483647 h 1528"/>
              <a:gd name="T66" fmla="*/ 2147483647 w 3376"/>
              <a:gd name="T67" fmla="*/ 2147483647 h 1528"/>
              <a:gd name="T68" fmla="*/ 2147483647 w 3376"/>
              <a:gd name="T69" fmla="*/ 2147483647 h 1528"/>
              <a:gd name="T70" fmla="*/ 2147483647 w 3376"/>
              <a:gd name="T71" fmla="*/ 2147483647 h 1528"/>
              <a:gd name="T72" fmla="*/ 2147483647 w 3376"/>
              <a:gd name="T73" fmla="*/ 2147483647 h 1528"/>
              <a:gd name="T74" fmla="*/ 2147483647 w 3376"/>
              <a:gd name="T75" fmla="*/ 2147483647 h 1528"/>
              <a:gd name="T76" fmla="*/ 2147483647 w 3376"/>
              <a:gd name="T77" fmla="*/ 2147483647 h 1528"/>
              <a:gd name="T78" fmla="*/ 2147483647 w 3376"/>
              <a:gd name="T79" fmla="*/ 2147483647 h 1528"/>
              <a:gd name="T80" fmla="*/ 0 w 3376"/>
              <a:gd name="T81" fmla="*/ 2147483647 h 15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2056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058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0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0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2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913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914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4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7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7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9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>
                  <a:gd name="T0" fmla="*/ 0 w 67"/>
                  <a:gd name="T1" fmla="*/ 133 h 369"/>
                  <a:gd name="T2" fmla="*/ 0 w 67"/>
                  <a:gd name="T3" fmla="*/ 357 h 369"/>
                  <a:gd name="T4" fmla="*/ 20 w 67"/>
                  <a:gd name="T5" fmla="*/ 368 h 369"/>
                  <a:gd name="T6" fmla="*/ 20 w 67"/>
                  <a:gd name="T7" fmla="*/ 141 h 369"/>
                  <a:gd name="T8" fmla="*/ 20 w 67"/>
                  <a:gd name="T9" fmla="*/ 125 h 369"/>
                  <a:gd name="T10" fmla="*/ 29 w 67"/>
                  <a:gd name="T11" fmla="*/ 111 h 369"/>
                  <a:gd name="T12" fmla="*/ 66 w 67"/>
                  <a:gd name="T13" fmla="*/ 4 h 369"/>
                  <a:gd name="T14" fmla="*/ 59 w 67"/>
                  <a:gd name="T15" fmla="*/ 0 h 369"/>
                  <a:gd name="T16" fmla="*/ 8 w 67"/>
                  <a:gd name="T17" fmla="*/ 113 h 369"/>
                  <a:gd name="T18" fmla="*/ 0 w 67"/>
                  <a:gd name="T19" fmla="*/ 13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9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1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922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923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>
                  <a:gd name="T0" fmla="*/ 72 w 73"/>
                  <a:gd name="T1" fmla="*/ 22 h 23"/>
                  <a:gd name="T2" fmla="*/ 37 w 73"/>
                  <a:gd name="T3" fmla="*/ 18 h 23"/>
                  <a:gd name="T4" fmla="*/ 16 w 73"/>
                  <a:gd name="T5" fmla="*/ 12 h 23"/>
                  <a:gd name="T6" fmla="*/ 0 w 73"/>
                  <a:gd name="T7" fmla="*/ 6 h 23"/>
                  <a:gd name="T8" fmla="*/ 5 w 73"/>
                  <a:gd name="T9" fmla="*/ 0 h 23"/>
                  <a:gd name="T10" fmla="*/ 21 w 73"/>
                  <a:gd name="T11" fmla="*/ 8 h 23"/>
                  <a:gd name="T12" fmla="*/ 45 w 73"/>
                  <a:gd name="T13" fmla="*/ 14 h 23"/>
                  <a:gd name="T14" fmla="*/ 68 w 73"/>
                  <a:gd name="T15" fmla="*/ 14 h 23"/>
                  <a:gd name="T16" fmla="*/ 72 w 73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73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2147483647 h 1274"/>
              <a:gd name="T2" fmla="*/ 2147483647 w 353"/>
              <a:gd name="T3" fmla="*/ 0 h 1274"/>
              <a:gd name="T4" fmla="*/ 2147483647 w 353"/>
              <a:gd name="T5" fmla="*/ 2147483647 h 1274"/>
              <a:gd name="T6" fmla="*/ 0 w 353"/>
              <a:gd name="T7" fmla="*/ 2147483647 h 12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</a:t>
            </a:r>
          </a:p>
        </p:txBody>
      </p:sp>
      <p:sp>
        <p:nvSpPr>
          <p:cNvPr id="205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</a:t>
            </a:r>
          </a:p>
        </p:txBody>
      </p:sp>
      <p:pic>
        <p:nvPicPr>
          <p:cNvPr id="2055" name="Picture 31" descr="Picture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069013"/>
            <a:ext cx="92392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Click="0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3296"/>
            <a:ext cx="8243888" cy="764704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600" b="1" dirty="0">
                <a:solidFill>
                  <a:srgbClr val="FFCC00"/>
                </a:solidFill>
              </a:rPr>
              <a:t>50 years of Mission France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658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6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517232"/>
            <a:ext cx="9144000" cy="1340768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Faith and I moved to serve the Lord in Vichy during January 2000.</a:t>
            </a:r>
          </a:p>
        </p:txBody>
      </p:sp>
      <p:pic>
        <p:nvPicPr>
          <p:cNvPr id="24579" name="Picture 3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53244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21388"/>
            <a:ext cx="8460432" cy="836612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There were more river baptisms.</a:t>
            </a:r>
          </a:p>
        </p:txBody>
      </p:sp>
      <p:pic>
        <p:nvPicPr>
          <p:cNvPr id="41987" name="Picture 3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0" y="648350"/>
            <a:ext cx="7009532" cy="52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21388"/>
            <a:ext cx="9144000" cy="836612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We started regional meetings.</a:t>
            </a:r>
          </a:p>
        </p:txBody>
      </p:sp>
      <p:pic>
        <p:nvPicPr>
          <p:cNvPr id="55299" name="Picture 3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10133"/>
            <a:ext cx="7081540" cy="531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93296"/>
            <a:ext cx="8243888" cy="764704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800" b="1" dirty="0">
                <a:solidFill>
                  <a:srgbClr val="FFCC00"/>
                </a:solidFill>
              </a:rPr>
              <a:t>Faith moved up to Heaven in 2012.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6" y="620688"/>
            <a:ext cx="7980204" cy="53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264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63696"/>
            <a:ext cx="8748464" cy="1934944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600" b="1" dirty="0">
                <a:solidFill>
                  <a:srgbClr val="FFCC00"/>
                </a:solidFill>
              </a:rPr>
              <a:t>So I continue to lead others to Christ at </a:t>
            </a:r>
            <a:r>
              <a:rPr lang="en-US" sz="3600" b="1" i="1" u="sng" dirty="0">
                <a:solidFill>
                  <a:srgbClr val="FFCC00"/>
                </a:solidFill>
              </a:rPr>
              <a:t>my home in France</a:t>
            </a:r>
            <a:r>
              <a:rPr lang="en-US" sz="3600" b="1" dirty="0">
                <a:solidFill>
                  <a:srgbClr val="FFCC00"/>
                </a:solidFill>
              </a:rPr>
              <a:t> and across the country in an itinerant ministry.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" y="404664"/>
            <a:ext cx="5052053" cy="378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683760" cy="35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37376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09120"/>
            <a:ext cx="9144000" cy="2348880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600" b="1" i="1" u="sng" dirty="0">
                <a:solidFill>
                  <a:srgbClr val="FFCC00"/>
                </a:solidFill>
              </a:rPr>
              <a:t>In North America</a:t>
            </a:r>
            <a:r>
              <a:rPr lang="en-US" sz="3600" b="1" dirty="0">
                <a:solidFill>
                  <a:srgbClr val="FFCC00"/>
                </a:solidFill>
              </a:rPr>
              <a:t>, I have a legal residence in Phoenix, AZ, but I travel most of the time “A Cross America with Christ” to teach and lead others to Christ.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472"/>
            <a:ext cx="3378069" cy="2533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5" y="810169"/>
            <a:ext cx="5687615" cy="31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8883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424"/>
            <a:ext cx="5109016" cy="5513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57" y="581355"/>
            <a:ext cx="4588054" cy="5499627"/>
          </a:xfrm>
          <a:prstGeom prst="rect">
            <a:avLst/>
          </a:prstGeom>
        </p:spPr>
      </p:pic>
      <p:sp>
        <p:nvSpPr>
          <p:cNvPr id="4147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206122"/>
            <a:ext cx="8243888" cy="651877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200" b="1" i="1" u="sng" dirty="0">
                <a:solidFill>
                  <a:srgbClr val="FFCC00"/>
                </a:solidFill>
              </a:rPr>
              <a:t>Pass4missions.yolasite.com/latest-news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8680"/>
            <a:ext cx="452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Spring and 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061" y="4585834"/>
            <a:ext cx="461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Summer and Winter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185850"/>
            <a:ext cx="189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France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4581" y="5229200"/>
            <a:ext cx="377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rgbClr val="002060"/>
                </a:solidFill>
              </a:rPr>
              <a:t>North</a:t>
            </a:r>
            <a:r>
              <a:rPr lang="fr-FR" sz="4000" b="1" dirty="0">
                <a:solidFill>
                  <a:srgbClr val="002060"/>
                </a:solidFill>
              </a:rPr>
              <a:t> </a:t>
            </a:r>
            <a:r>
              <a:rPr lang="fr-FR" sz="4000" b="1" dirty="0" err="1">
                <a:solidFill>
                  <a:srgbClr val="002060"/>
                </a:solidFill>
              </a:rPr>
              <a:t>America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5083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build="p"/>
      <p:bldP spid="7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64"/>
            <a:ext cx="9144000" cy="765175"/>
          </a:xfrm>
        </p:spPr>
        <p:txBody>
          <a:bodyPr/>
          <a:lstStyle/>
          <a:p>
            <a:r>
              <a:rPr lang="fr-FR" sz="4600" b="1" i="1" dirty="0" err="1">
                <a:solidFill>
                  <a:srgbClr val="00FF00"/>
                </a:solidFill>
              </a:rPr>
              <a:t>Please</a:t>
            </a:r>
            <a:r>
              <a:rPr lang="fr-FR" sz="4600" b="1" i="1" dirty="0">
                <a:solidFill>
                  <a:srgbClr val="00FF00"/>
                </a:solidFill>
              </a:rPr>
              <a:t> </a:t>
            </a:r>
            <a:r>
              <a:rPr lang="fr-FR" sz="4600" b="1" i="1" dirty="0" err="1">
                <a:solidFill>
                  <a:srgbClr val="00FF00"/>
                </a:solidFill>
              </a:rPr>
              <a:t>pray</a:t>
            </a:r>
            <a:r>
              <a:rPr lang="fr-FR" sz="4600" b="1" i="1" dirty="0">
                <a:solidFill>
                  <a:srgbClr val="00FF00"/>
                </a:solidFill>
              </a:rPr>
              <a:t> </a:t>
            </a:r>
            <a:r>
              <a:rPr lang="fr-FR" sz="4600" b="1" i="1" dirty="0" err="1">
                <a:solidFill>
                  <a:srgbClr val="00FF00"/>
                </a:solidFill>
              </a:rPr>
              <a:t>with</a:t>
            </a:r>
            <a:r>
              <a:rPr lang="fr-FR" sz="4600" b="1" i="1" dirty="0">
                <a:solidFill>
                  <a:srgbClr val="00FF00"/>
                </a:solidFill>
              </a:rPr>
              <a:t> me for France: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5"/>
            <a:ext cx="9144000" cy="4680049"/>
          </a:xfrm>
        </p:spPr>
        <p:txBody>
          <a:bodyPr/>
          <a:lstStyle/>
          <a:p>
            <a:pPr marL="685800" indent="-685800" algn="l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3600" i="1" dirty="0"/>
              <a:t>For </a:t>
            </a:r>
            <a:r>
              <a:rPr lang="fr-FR" sz="3600" i="1" dirty="0" err="1"/>
              <a:t>even</a:t>
            </a:r>
            <a:r>
              <a:rPr lang="fr-FR" sz="3600" i="1" dirty="0"/>
              <a:t> more people to </a:t>
            </a:r>
            <a:r>
              <a:rPr lang="fr-FR" sz="3600" i="1" dirty="0" err="1"/>
              <a:t>be</a:t>
            </a:r>
            <a:r>
              <a:rPr lang="fr-FR" sz="3600" i="1" dirty="0"/>
              <a:t> </a:t>
            </a:r>
            <a:r>
              <a:rPr lang="fr-FR" sz="3600" i="1" dirty="0" err="1"/>
              <a:t>saved</a:t>
            </a:r>
            <a:endParaRPr lang="fr-FR" sz="3600" i="1" dirty="0"/>
          </a:p>
          <a:p>
            <a:pPr marL="685800" indent="-685800" algn="l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33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fr-FR" sz="33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</a:t>
            </a:r>
            <a:r>
              <a:rPr lang="fr-FR" sz="33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3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believers</a:t>
            </a:r>
            <a:r>
              <a:rPr lang="fr-FR" sz="33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fr-FR" sz="33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become</a:t>
            </a:r>
            <a:r>
              <a:rPr lang="fr-FR" sz="33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soul winners</a:t>
            </a:r>
          </a:p>
          <a:p>
            <a:pPr marL="685800" indent="-685800" algn="l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3600" i="1" dirty="0"/>
              <a:t>For more to </a:t>
            </a:r>
            <a:r>
              <a:rPr lang="fr-FR" sz="3600" i="1" dirty="0" err="1"/>
              <a:t>head</a:t>
            </a:r>
            <a:r>
              <a:rPr lang="fr-FR" sz="3600" i="1" dirty="0"/>
              <a:t> the call to missions</a:t>
            </a:r>
          </a:p>
          <a:p>
            <a:pPr marL="685800" indent="-685800" algn="l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3600" i="1" dirty="0"/>
              <a:t>For </a:t>
            </a:r>
            <a:r>
              <a:rPr lang="fr-FR" sz="3600" i="1" dirty="0" err="1"/>
              <a:t>assemblies</a:t>
            </a:r>
            <a:r>
              <a:rPr lang="fr-FR" sz="3600" i="1" dirty="0"/>
              <a:t> to </a:t>
            </a:r>
            <a:r>
              <a:rPr lang="fr-FR" sz="3600" i="1" dirty="0" err="1"/>
              <a:t>seriously</a:t>
            </a:r>
            <a:r>
              <a:rPr lang="fr-FR" sz="3600" i="1" dirty="0"/>
              <a:t> </a:t>
            </a:r>
            <a:r>
              <a:rPr lang="fr-FR" sz="3600" i="1" dirty="0" err="1"/>
              <a:t>study</a:t>
            </a:r>
            <a:r>
              <a:rPr lang="fr-FR" sz="3600" i="1" dirty="0"/>
              <a:t> the Word of </a:t>
            </a:r>
            <a:r>
              <a:rPr lang="fr-FR" sz="3600" i="1" dirty="0" err="1"/>
              <a:t>God</a:t>
            </a:r>
            <a:r>
              <a:rPr lang="fr-FR" sz="3600" i="1" dirty="0"/>
              <a:t>. </a:t>
            </a:r>
            <a:r>
              <a:rPr lang="fr-FR" sz="3600" i="1" u="sng" dirty="0">
                <a:solidFill>
                  <a:srgbClr val="FFC000"/>
                </a:solidFill>
              </a:rPr>
              <a:t>www.</a:t>
            </a:r>
            <a:r>
              <a:rPr lang="fr-FR" sz="3600" u="sng" dirty="0">
                <a:solidFill>
                  <a:srgbClr val="FFC000"/>
                </a:solidFill>
              </a:rPr>
              <a:t>AzBible.yolasite.com</a:t>
            </a:r>
          </a:p>
          <a:p>
            <a:pPr marL="685800" indent="-685800" algn="l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3600" i="1" dirty="0"/>
              <a:t>For </a:t>
            </a:r>
            <a:r>
              <a:rPr lang="fr-FR" sz="3600" i="1" dirty="0" err="1"/>
              <a:t>publishing</a:t>
            </a:r>
            <a:r>
              <a:rPr lang="fr-FR" sz="3600" i="1" dirty="0"/>
              <a:t> of </a:t>
            </a:r>
            <a:r>
              <a:rPr lang="fr-FR" sz="3600" i="1" dirty="0" err="1"/>
              <a:t>electronic</a:t>
            </a:r>
            <a:r>
              <a:rPr lang="fr-FR" sz="3600" i="1" dirty="0"/>
              <a:t> books for…</a:t>
            </a:r>
          </a:p>
          <a:p>
            <a:pPr marL="0" indent="0" algn="l">
              <a:spcAft>
                <a:spcPts val="1000"/>
              </a:spcAft>
            </a:pPr>
            <a:r>
              <a:rPr lang="fr-FR" sz="3600" dirty="0">
                <a:solidFill>
                  <a:srgbClr val="FFC000"/>
                </a:solidFill>
              </a:rPr>
              <a:t>     </a:t>
            </a:r>
            <a:r>
              <a:rPr lang="fr-FR" sz="3600" u="sng" dirty="0">
                <a:solidFill>
                  <a:srgbClr val="FFC000"/>
                </a:solidFill>
              </a:rPr>
              <a:t>www.e-Sword.org</a:t>
            </a:r>
            <a:r>
              <a:rPr lang="fr-FR" sz="3600" dirty="0"/>
              <a:t> </a:t>
            </a:r>
            <a:r>
              <a:rPr lang="fr-FR" sz="3600" i="1" dirty="0"/>
              <a:t>at</a:t>
            </a:r>
            <a:r>
              <a:rPr lang="fr-FR" sz="3600" dirty="0"/>
              <a:t> </a:t>
            </a:r>
            <a:r>
              <a:rPr lang="fr-FR" sz="3600" u="sng" dirty="0">
                <a:solidFill>
                  <a:srgbClr val="FFC000"/>
                </a:solidFill>
              </a:rPr>
              <a:t>BibleSupport.com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27003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u="sng" dirty="0">
                <a:solidFill>
                  <a:srgbClr val="00FF00"/>
                </a:solidFill>
              </a:rPr>
              <a:t>www.Pass4missions.yolasite.com</a:t>
            </a:r>
          </a:p>
        </p:txBody>
      </p:sp>
    </p:spTree>
    <p:extLst>
      <p:ext uri="{BB962C8B-B14F-4D97-AF65-F5344CB8AC3E}">
        <p14:creationId xmlns:p14="http://schemas.microsoft.com/office/powerpoint/2010/main" val="2682859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tIns="0" rIns="0"/>
          <a:lstStyle/>
          <a:p>
            <a:pPr eaLnBrk="1" hangingPunct="1"/>
            <a:r>
              <a:rPr lang="fr-FR" b="1">
                <a:solidFill>
                  <a:srgbClr val="00FF00"/>
                </a:solidFill>
              </a:rPr>
              <a:t>Mission France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5327650"/>
          </a:xfrm>
          <a:noFill/>
        </p:spPr>
        <p:txBody>
          <a:bodyPr bIns="46800"/>
          <a:lstStyle/>
          <a:p>
            <a:pPr marL="0" indent="0" eaLnBrk="1" hangingPunct="1"/>
            <a:endParaRPr lang="fr-FR" sz="7000" dirty="0"/>
          </a:p>
          <a:p>
            <a:pPr marL="0" indent="0" eaLnBrk="1" hangingPunct="1"/>
            <a:endParaRPr lang="fr-FR" sz="7000" dirty="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45125"/>
            <a:ext cx="8243888" cy="1412875"/>
          </a:xfrm>
          <a:noFill/>
        </p:spPr>
        <p:txBody>
          <a:bodyPr/>
          <a:lstStyle/>
          <a:p>
            <a:pPr marL="0" indent="0" eaLnBrk="1" hangingPunct="1"/>
            <a:r>
              <a:rPr lang="en-US" sz="4000" b="1" i="1" dirty="0"/>
              <a:t>Jesus said in </a:t>
            </a:r>
            <a:r>
              <a:rPr lang="en-US" sz="4000" b="1" i="1" dirty="0">
                <a:solidFill>
                  <a:srgbClr val="00FF00"/>
                </a:solidFill>
              </a:rPr>
              <a:t>Matthew 16v18</a:t>
            </a:r>
            <a:r>
              <a:rPr lang="en-US" sz="4000" b="1" i="1" dirty="0"/>
              <a:t>,</a:t>
            </a:r>
          </a:p>
          <a:p>
            <a:pPr marL="0" indent="0" eaLnBrk="1" hangingPunct="1"/>
            <a:r>
              <a:rPr lang="en-US" sz="4800" b="1" i="1" dirty="0"/>
              <a:t>« I will build my church. »</a:t>
            </a:r>
          </a:p>
        </p:txBody>
      </p:sp>
      <p:pic>
        <p:nvPicPr>
          <p:cNvPr id="119816" name="Picture 8" descr="MCj034943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5354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Freeform 10"/>
          <p:cNvSpPr>
            <a:spLocks/>
          </p:cNvSpPr>
          <p:nvPr/>
        </p:nvSpPr>
        <p:spPr bwMode="auto">
          <a:xfrm>
            <a:off x="5076825" y="2349500"/>
            <a:ext cx="1871663" cy="968375"/>
          </a:xfrm>
          <a:custGeom>
            <a:avLst/>
            <a:gdLst>
              <a:gd name="T0" fmla="*/ 2147483647 w 811"/>
              <a:gd name="T1" fmla="*/ 0 h 429"/>
              <a:gd name="T2" fmla="*/ 0 w 811"/>
              <a:gd name="T3" fmla="*/ 2147483647 h 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1" h="429">
                <a:moveTo>
                  <a:pt x="811" y="0"/>
                </a:moveTo>
                <a:lnTo>
                  <a:pt x="0" y="429"/>
                </a:ln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7019925" y="2060575"/>
            <a:ext cx="14398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500" dirty="0"/>
              <a:t>Moulins 1983</a:t>
            </a:r>
          </a:p>
        </p:txBody>
      </p:sp>
      <p:sp>
        <p:nvSpPr>
          <p:cNvPr id="119825" name="Freeform 17"/>
          <p:cNvSpPr>
            <a:spLocks/>
          </p:cNvSpPr>
          <p:nvPr/>
        </p:nvSpPr>
        <p:spPr bwMode="auto">
          <a:xfrm rot="20932616">
            <a:off x="2405074" y="2369132"/>
            <a:ext cx="2630487" cy="1671637"/>
          </a:xfrm>
          <a:custGeom>
            <a:avLst/>
            <a:gdLst>
              <a:gd name="T0" fmla="*/ 0 w 1657"/>
              <a:gd name="T1" fmla="*/ 0 h 1053"/>
              <a:gd name="T2" fmla="*/ 2147483647 w 1657"/>
              <a:gd name="T3" fmla="*/ 2147483647 h 10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57" h="1053">
                <a:moveTo>
                  <a:pt x="0" y="0"/>
                </a:moveTo>
                <a:lnTo>
                  <a:pt x="1657" y="1053"/>
                </a:ln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1042988" y="2324608"/>
            <a:ext cx="14398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500" dirty="0"/>
              <a:t>Vichy 2000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051720" y="779613"/>
            <a:ext cx="14398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500" dirty="0"/>
              <a:t>Paris 1973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452319" y="3452286"/>
            <a:ext cx="14398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500" dirty="0"/>
              <a:t>Savoie 1981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flipV="1">
            <a:off x="5969349" y="3429001"/>
            <a:ext cx="1584176" cy="288032"/>
          </a:xfrm>
          <a:custGeom>
            <a:avLst/>
            <a:gdLst>
              <a:gd name="T0" fmla="*/ 2147483647 w 811"/>
              <a:gd name="T1" fmla="*/ 0 h 429"/>
              <a:gd name="T2" fmla="*/ 0 w 811"/>
              <a:gd name="T3" fmla="*/ 2147483647 h 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1" h="429">
                <a:moveTo>
                  <a:pt x="811" y="0"/>
                </a:moveTo>
                <a:lnTo>
                  <a:pt x="0" y="429"/>
                </a:ln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 rot="521473">
            <a:off x="3180965" y="1066040"/>
            <a:ext cx="1844664" cy="1150694"/>
          </a:xfrm>
          <a:custGeom>
            <a:avLst/>
            <a:gdLst>
              <a:gd name="T0" fmla="*/ 0 w 1657"/>
              <a:gd name="T1" fmla="*/ 0 h 1053"/>
              <a:gd name="T2" fmla="*/ 2147483647 w 1657"/>
              <a:gd name="T3" fmla="*/ 2147483647 h 10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57" h="1053">
                <a:moveTo>
                  <a:pt x="0" y="0"/>
                </a:moveTo>
                <a:lnTo>
                  <a:pt x="1657" y="1053"/>
                </a:ln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 rot="2810513" flipV="1">
            <a:off x="5175248" y="3859622"/>
            <a:ext cx="1584176" cy="288032"/>
          </a:xfrm>
          <a:custGeom>
            <a:avLst/>
            <a:gdLst>
              <a:gd name="T0" fmla="*/ 2147483647 w 811"/>
              <a:gd name="T1" fmla="*/ 0 h 429"/>
              <a:gd name="T2" fmla="*/ 0 w 811"/>
              <a:gd name="T3" fmla="*/ 2147483647 h 4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1" h="429">
                <a:moveTo>
                  <a:pt x="811" y="0"/>
                </a:moveTo>
                <a:lnTo>
                  <a:pt x="0" y="429"/>
                </a:ln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305281" y="4506325"/>
            <a:ext cx="14398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500" dirty="0"/>
              <a:t>Thiel 2012</a:t>
            </a:r>
          </a:p>
        </p:txBody>
      </p:sp>
      <p:pic>
        <p:nvPicPr>
          <p:cNvPr id="3" name="(10) Par ton s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0861" y="292234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9812" grpId="0"/>
      <p:bldP spid="119818" grpId="0" animBg="1"/>
      <p:bldP spid="119824" grpId="0"/>
      <p:bldP spid="119825" grpId="0" animBg="1"/>
      <p:bldP spid="119826" grpId="0"/>
      <p:bldP spid="10" grpId="0"/>
      <p:bldP spid="11" grpId="0"/>
      <p:bldP spid="12" grpId="0" animBg="1"/>
      <p:bldP spid="13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165304"/>
            <a:ext cx="8243888" cy="692696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300" b="1" dirty="0">
                <a:solidFill>
                  <a:srgbClr val="FFCC00"/>
                </a:solidFill>
              </a:rPr>
              <a:t>Commended in 1972, we arrived in Paris.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6024"/>
            <a:ext cx="5616624" cy="5517232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7378673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293"/>
            <a:ext cx="8604448" cy="4945915"/>
          </a:xfrm>
          <a:prstGeom prst="rect">
            <a:avLst/>
          </a:prstGeom>
        </p:spPr>
      </p:pic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01208"/>
            <a:ext cx="8243888" cy="1556791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200" b="1" dirty="0">
                <a:solidFill>
                  <a:srgbClr val="FFCC00"/>
                </a:solidFill>
              </a:rPr>
              <a:t>France </a:t>
            </a:r>
            <a:r>
              <a:rPr lang="en-US" sz="3200" b="1" u="sng" dirty="0">
                <a:solidFill>
                  <a:srgbClr val="FFCC00"/>
                </a:solidFill>
              </a:rPr>
              <a:t>was</a:t>
            </a:r>
            <a:r>
              <a:rPr lang="en-US" sz="3200" b="1" dirty="0">
                <a:solidFill>
                  <a:srgbClr val="FFCC00"/>
                </a:solidFill>
              </a:rPr>
              <a:t> a mission field of 50 million and </a:t>
            </a:r>
            <a:r>
              <a:rPr lang="en-US" sz="3200" b="1" u="sng" dirty="0">
                <a:solidFill>
                  <a:srgbClr val="FFCC00"/>
                </a:solidFill>
              </a:rPr>
              <a:t>now</a:t>
            </a:r>
            <a:r>
              <a:rPr lang="en-US" sz="3200" b="1" dirty="0">
                <a:solidFill>
                  <a:srgbClr val="FFCC00"/>
                </a:solidFill>
              </a:rPr>
              <a:t> over </a:t>
            </a:r>
            <a:r>
              <a:rPr lang="en-US" sz="3200" b="1" i="1" dirty="0">
                <a:solidFill>
                  <a:srgbClr val="FFCC00"/>
                </a:solidFill>
              </a:rPr>
              <a:t>66 million people, </a:t>
            </a:r>
            <a:r>
              <a:rPr lang="en-US" sz="3200" b="1" dirty="0">
                <a:solidFill>
                  <a:srgbClr val="FFCC00"/>
                </a:solidFill>
              </a:rPr>
              <a:t>of which six million are legal Arab residents.</a:t>
            </a:r>
          </a:p>
        </p:txBody>
      </p:sp>
    </p:spTree>
    <p:extLst>
      <p:ext uri="{BB962C8B-B14F-4D97-AF65-F5344CB8AC3E}">
        <p14:creationId xmlns:p14="http://schemas.microsoft.com/office/powerpoint/2010/main" val="255076435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508520"/>
            <a:ext cx="9144000" cy="1349479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600" b="1" dirty="0">
                <a:solidFill>
                  <a:srgbClr val="FFCC00"/>
                </a:solidFill>
              </a:rPr>
              <a:t>We found one of the first New Testament assemblies located inside Paris.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69422"/>
            <a:ext cx="4286439" cy="4975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1196752"/>
            <a:ext cx="4800533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476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"Les Gobelins" Paris 13</a:t>
            </a:r>
            <a:r>
              <a:rPr lang="fr-FR" sz="3200" baseline="30000" dirty="0"/>
              <a:t>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9357103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45224"/>
            <a:ext cx="9144000" cy="1412776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We were commended by two more assemblies in 1981…</a:t>
            </a:r>
          </a:p>
        </p:txBody>
      </p:sp>
      <p:pic>
        <p:nvPicPr>
          <p:cNvPr id="5123" name="Picture 7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04" y="542024"/>
            <a:ext cx="6506956" cy="4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021388"/>
            <a:ext cx="8243888" cy="836612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...and began work in the </a:t>
            </a:r>
            <a:r>
              <a:rPr lang="en-US" sz="4000" b="1" dirty="0" err="1">
                <a:solidFill>
                  <a:srgbClr val="FFCC00"/>
                </a:solidFill>
              </a:rPr>
              <a:t>Savoie</a:t>
            </a:r>
            <a:r>
              <a:rPr lang="en-US" sz="4000" b="1" dirty="0">
                <a:solidFill>
                  <a:srgbClr val="FFCC00"/>
                </a:solidFill>
              </a:rPr>
              <a:t>,</a:t>
            </a:r>
          </a:p>
        </p:txBody>
      </p:sp>
      <p:pic>
        <p:nvPicPr>
          <p:cNvPr id="6147" name="Picture 7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332"/>
            <a:ext cx="7225556" cy="541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73216"/>
            <a:ext cx="9144000" cy="1484784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3900" b="1" dirty="0">
                <a:solidFill>
                  <a:srgbClr val="FFCC00"/>
                </a:solidFill>
              </a:rPr>
              <a:t>The Lord led us, in 1983, to pioneer a new work in </a:t>
            </a:r>
            <a:r>
              <a:rPr lang="en-US" sz="3900" b="1" dirty="0" err="1">
                <a:solidFill>
                  <a:srgbClr val="FFCC00"/>
                </a:solidFill>
              </a:rPr>
              <a:t>Moulins</a:t>
            </a:r>
            <a:r>
              <a:rPr lang="en-US" sz="3900" b="1" dirty="0">
                <a:solidFill>
                  <a:srgbClr val="FFCC00"/>
                </a:solidFill>
              </a:rPr>
              <a:t> s/Allier.</a:t>
            </a:r>
          </a:p>
        </p:txBody>
      </p:sp>
      <p:pic>
        <p:nvPicPr>
          <p:cNvPr id="9219" name="Picture 3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682"/>
            <a:ext cx="640871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517232"/>
            <a:ext cx="9144000" cy="1340768"/>
          </a:xfrm>
          <a:noFill/>
        </p:spPr>
        <p:txBody>
          <a:bodyPr lIns="0" tIns="0" rIns="0"/>
          <a:lstStyle/>
          <a:p>
            <a:pPr marL="0" indent="0" eaLnBrk="1" hangingPunct="1"/>
            <a:r>
              <a:rPr lang="en-US" sz="4000" b="1" dirty="0">
                <a:solidFill>
                  <a:srgbClr val="FFCC00"/>
                </a:solidFill>
              </a:rPr>
              <a:t>There were many river baptisms, as the Lord saved people.</a:t>
            </a:r>
          </a:p>
        </p:txBody>
      </p:sp>
      <p:pic>
        <p:nvPicPr>
          <p:cNvPr id="20483" name="Picture 3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6" y="620688"/>
            <a:ext cx="65287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theme/theme1.xml><?xml version="1.0" encoding="utf-8"?>
<a:theme xmlns:a="http://schemas.openxmlformats.org/drawingml/2006/main" name="blank">
  <a:themeElements>
    <a:clrScheme name="blank 9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CC9900"/>
      </a:accent1>
      <a:accent2>
        <a:srgbClr val="CCCC99"/>
      </a:accent2>
      <a:accent3>
        <a:srgbClr val="AAAAAA"/>
      </a:accent3>
      <a:accent4>
        <a:srgbClr val="DADADA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CCCC99"/>
        </a:accent2>
        <a:accent3>
          <a:srgbClr val="AAAAAA"/>
        </a:accent3>
        <a:accent4>
          <a:srgbClr val="DADADA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D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E4AAAA"/>
        </a:accent3>
        <a:accent4>
          <a:srgbClr val="DADADA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ILL">
  <a:themeElements>
    <a:clrScheme name="QUILL 8">
      <a:dk1>
        <a:srgbClr val="000000"/>
      </a:dk1>
      <a:lt1>
        <a:srgbClr val="FFFFFF"/>
      </a:lt1>
      <a:dk2>
        <a:srgbClr val="D00000"/>
      </a:dk2>
      <a:lt2>
        <a:srgbClr val="FFCC66"/>
      </a:lt2>
      <a:accent1>
        <a:srgbClr val="339933"/>
      </a:accent1>
      <a:accent2>
        <a:srgbClr val="CC6600"/>
      </a:accent2>
      <a:accent3>
        <a:srgbClr val="E4AAAA"/>
      </a:accent3>
      <a:accent4>
        <a:srgbClr val="DADADA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QUI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5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ILL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LL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LL 8">
        <a:dk1>
          <a:srgbClr val="000000"/>
        </a:dk1>
        <a:lt1>
          <a:srgbClr val="FFFFFF"/>
        </a:lt1>
        <a:dk2>
          <a:srgbClr val="D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E4AAAA"/>
        </a:accent3>
        <a:accent4>
          <a:srgbClr val="DADADA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441</Words>
  <Application>Microsoft Office PowerPoint</Application>
  <PresentationFormat>On-screen Show (4:3)</PresentationFormat>
  <Paragraphs>73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Wingdings</vt:lpstr>
      <vt:lpstr>Arial</vt:lpstr>
      <vt:lpstr>Times New Roman</vt:lpstr>
      <vt:lpstr>blank</vt:lpstr>
      <vt:lpstr>QUILL</vt:lpstr>
      <vt:lpstr>PowerPoint Presentation</vt:lpstr>
      <vt:lpstr>Mission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pray with me for France: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France</dc:title>
  <dc:creator>Paul</dc:creator>
  <cp:lastModifiedBy>Howland</cp:lastModifiedBy>
  <cp:revision>135</cp:revision>
  <cp:lastPrinted>1601-01-01T00:00:00Z</cp:lastPrinted>
  <dcterms:created xsi:type="dcterms:W3CDTF">2008-12-20T10:22:34Z</dcterms:created>
  <dcterms:modified xsi:type="dcterms:W3CDTF">2022-10-06T20:18:01Z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