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78" r:id="rId4"/>
    <p:sldId id="312" r:id="rId5"/>
    <p:sldId id="314" r:id="rId6"/>
    <p:sldId id="313" r:id="rId7"/>
    <p:sldId id="315" r:id="rId8"/>
    <p:sldId id="320" r:id="rId9"/>
    <p:sldId id="321" r:id="rId10"/>
    <p:sldId id="323" r:id="rId11"/>
    <p:sldId id="324" r:id="rId12"/>
    <p:sldId id="325" r:id="rId13"/>
    <p:sldId id="316" r:id="rId14"/>
    <p:sldId id="322" r:id="rId15"/>
    <p:sldId id="327" r:id="rId16"/>
    <p:sldId id="328" r:id="rId17"/>
    <p:sldId id="329" r:id="rId18"/>
    <p:sldId id="331" r:id="rId19"/>
    <p:sldId id="332" r:id="rId20"/>
    <p:sldId id="330" r:id="rId21"/>
    <p:sldId id="277"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990033"/>
    <a:srgbClr val="CC3300"/>
    <a:srgbClr val="4D4D4D"/>
    <a:srgbClr val="800000"/>
    <a:srgbClr val="660033"/>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26" autoAdjust="0"/>
    <p:restoredTop sz="36480" autoAdjust="0"/>
  </p:normalViewPr>
  <p:slideViewPr>
    <p:cSldViewPr snapToGrid="0">
      <p:cViewPr varScale="1">
        <p:scale>
          <a:sx n="30" d="100"/>
          <a:sy n="30" d="100"/>
        </p:scale>
        <p:origin x="1656" y="54"/>
      </p:cViewPr>
      <p:guideLst/>
    </p:cSldViewPr>
  </p:slideViewPr>
  <p:notesTextViewPr>
    <p:cViewPr>
      <p:scale>
        <a:sx n="250" d="100"/>
        <a:sy n="2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30122-7F66-47C9-91A1-65A430FA7A1E}" type="datetimeFigureOut">
              <a:rPr lang="fr-FR" smtClean="0"/>
              <a:t>24/04/2019</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44F76-C23F-496A-BF78-F762963D30C3}" type="slidenum">
              <a:rPr lang="fr-FR" smtClean="0"/>
              <a:t>‹#›</a:t>
            </a:fld>
            <a:endParaRPr lang="fr-FR"/>
          </a:p>
        </p:txBody>
      </p:sp>
    </p:spTree>
    <p:extLst>
      <p:ext uri="{BB962C8B-B14F-4D97-AF65-F5344CB8AC3E}">
        <p14:creationId xmlns:p14="http://schemas.microsoft.com/office/powerpoint/2010/main" val="363551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defTabSz="173736">
              <a:buFont typeface="Wingdings" pitchFamily="2" charset="2"/>
              <a:buNone/>
            </a:pPr>
            <a:r>
              <a:rPr lang="en-US" b="1" i="1" noProof="0" dirty="0"/>
              <a:t>Good morning !</a:t>
            </a:r>
          </a:p>
          <a:p>
            <a:pPr marL="0" indent="0" algn="l" defTabSz="173736">
              <a:buFont typeface="Wingdings" pitchFamily="2" charset="2"/>
              <a:buNone/>
            </a:pPr>
            <a:r>
              <a:rPr lang="en-US" noProof="0" dirty="0"/>
              <a:t>	Let’s remember the mission of </a:t>
            </a:r>
            <a:r>
              <a:rPr lang="en-US" u="sng" noProof="0" dirty="0"/>
              <a:t>every</a:t>
            </a:r>
            <a:r>
              <a:rPr lang="en-US" noProof="0" dirty="0"/>
              <a:t> believer :</a:t>
            </a:r>
          </a:p>
          <a:p>
            <a:pPr marL="0" indent="0" algn="l" defTabSz="173736">
              <a:buFont typeface="Wingdings" pitchFamily="2" charset="2"/>
              <a:buNone/>
            </a:pPr>
            <a:r>
              <a:rPr lang="en-US" noProof="0" dirty="0"/>
              <a:t>1) You</a:t>
            </a:r>
            <a:r>
              <a:rPr lang="en-US" baseline="0" noProof="0" dirty="0"/>
              <a:t> will be My </a:t>
            </a:r>
            <a:r>
              <a:rPr lang="en-US" u="sng" baseline="0" noProof="0" dirty="0"/>
              <a:t>witnesses</a:t>
            </a:r>
            <a:r>
              <a:rPr lang="en-US" baseline="0" noProof="0" dirty="0"/>
              <a:t>. A1v8</a:t>
            </a:r>
          </a:p>
          <a:p>
            <a:pPr marL="0" indent="0" algn="l" defTabSz="173736">
              <a:buFont typeface="Wingdings" pitchFamily="2" charset="2"/>
              <a:buNone/>
            </a:pPr>
            <a:r>
              <a:rPr lang="en-US" baseline="0" noProof="0" dirty="0"/>
              <a:t>2) The </a:t>
            </a:r>
            <a:r>
              <a:rPr lang="en-US" u="sng" baseline="0" noProof="0" dirty="0"/>
              <a:t>Seed</a:t>
            </a:r>
            <a:r>
              <a:rPr lang="en-US" baseline="0" noProof="0" dirty="0"/>
              <a:t> is the Word. Lk8v11</a:t>
            </a:r>
          </a:p>
          <a:p>
            <a:pPr marL="0" indent="0" algn="l" defTabSz="173736">
              <a:buFont typeface="Wingdings" pitchFamily="2" charset="2"/>
              <a:buNone/>
            </a:pPr>
            <a:r>
              <a:rPr lang="en-US" baseline="0" noProof="0" dirty="0"/>
              <a:t>3) </a:t>
            </a:r>
            <a:r>
              <a:rPr lang="en-US" baseline="0" noProof="0"/>
              <a:t>Become </a:t>
            </a:r>
            <a:r>
              <a:rPr lang="en-US" u="sng" baseline="0" noProof="0"/>
              <a:t>Fishermen</a:t>
            </a:r>
            <a:r>
              <a:rPr lang="en-US" baseline="0" noProof="0"/>
              <a:t>. </a:t>
            </a:r>
            <a:r>
              <a:rPr lang="en-US" baseline="0" noProof="0" dirty="0"/>
              <a:t>Mk1v17</a:t>
            </a:r>
          </a:p>
          <a:p>
            <a:pPr marL="0" indent="0" algn="l" defTabSz="173736">
              <a:buFont typeface="Wingdings" pitchFamily="2" charset="2"/>
              <a:buNone/>
            </a:pPr>
            <a:r>
              <a:rPr lang="en-US" baseline="0" noProof="0" dirty="0"/>
              <a:t>4) </a:t>
            </a:r>
            <a:r>
              <a:rPr lang="en-US" u="sng" baseline="0" noProof="0" dirty="0"/>
              <a:t>Salvation</a:t>
            </a:r>
            <a:r>
              <a:rPr lang="en-US" baseline="0" noProof="0" dirty="0"/>
              <a:t> is of the Lord. Jo1v9</a:t>
            </a:r>
          </a:p>
          <a:p>
            <a:pPr marL="0" indent="0" algn="l" defTabSz="173736">
              <a:buFont typeface="Wingdings" pitchFamily="2" charset="2"/>
              <a:buNone/>
            </a:pPr>
            <a:r>
              <a:rPr lang="en-US" baseline="0" noProof="0" dirty="0"/>
              <a:t>5) Make </a:t>
            </a:r>
            <a:r>
              <a:rPr lang="en-US" u="sng" baseline="0" noProof="0" dirty="0"/>
              <a:t>disciples</a:t>
            </a:r>
            <a:r>
              <a:rPr lang="en-US" baseline="0" noProof="0" dirty="0"/>
              <a:t>. Mt28v19</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1</a:t>
            </a:fld>
            <a:endParaRPr lang="fr-FR"/>
          </a:p>
        </p:txBody>
      </p:sp>
    </p:spTree>
    <p:extLst>
      <p:ext uri="{BB962C8B-B14F-4D97-AF65-F5344CB8AC3E}">
        <p14:creationId xmlns:p14="http://schemas.microsoft.com/office/powerpoint/2010/main" val="855186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Ps51v13. [Read]</a:t>
            </a:r>
          </a:p>
          <a:p>
            <a:pPr marL="0" indent="-171450" defTabSz="173736">
              <a:buFont typeface="Wingdings" panose="05000000000000000000" pitchFamily="2" charset="2"/>
              <a:buChar char="Ø"/>
            </a:pPr>
            <a:r>
              <a:rPr lang="fr-FR" noProof="0" dirty="0" err="1"/>
              <a:t>Peter’s</a:t>
            </a:r>
            <a:r>
              <a:rPr lang="fr-FR" noProof="0" dirty="0"/>
              <a:t> conversion </a:t>
            </a:r>
            <a:r>
              <a:rPr lang="fr-FR" noProof="0" dirty="0" err="1"/>
              <a:t>was</a:t>
            </a:r>
            <a:r>
              <a:rPr lang="fr-FR" noProof="0" dirty="0"/>
              <a:t> </a:t>
            </a:r>
            <a:r>
              <a:rPr lang="fr-FR" noProof="0" dirty="0" err="1"/>
              <a:t>based</a:t>
            </a:r>
            <a:r>
              <a:rPr lang="fr-FR" noProof="0" dirty="0"/>
              <a:t> on good </a:t>
            </a:r>
            <a:r>
              <a:rPr lang="fr-FR" noProof="0" dirty="0" err="1"/>
              <a:t>biblical</a:t>
            </a:r>
            <a:r>
              <a:rPr lang="fr-FR" noProof="0" dirty="0"/>
              <a:t> </a:t>
            </a:r>
            <a:r>
              <a:rPr lang="fr-FR" u="sng" noProof="0" dirty="0" err="1"/>
              <a:t>teaching</a:t>
            </a:r>
            <a:r>
              <a:rPr lang="fr-FR" noProof="0" dirty="0"/>
              <a:t>.</a:t>
            </a:r>
          </a:p>
          <a:p>
            <a:pPr marL="0" indent="0" defTabSz="173736">
              <a:buFont typeface="Wingdings" panose="05000000000000000000" pitchFamily="2" charset="2"/>
              <a:buNone/>
            </a:pPr>
            <a:r>
              <a:rPr lang="fr-FR" noProof="0" dirty="0"/>
              <a:t>	The </a:t>
            </a:r>
            <a:r>
              <a:rPr lang="fr-FR" u="sng" noProof="0" dirty="0"/>
              <a:t>OT</a:t>
            </a:r>
            <a:r>
              <a:rPr lang="fr-FR" noProof="0" dirty="0"/>
              <a:t> </a:t>
            </a:r>
            <a:r>
              <a:rPr lang="fr-FR" noProof="0" dirty="0" err="1"/>
              <a:t>is</a:t>
            </a:r>
            <a:r>
              <a:rPr lang="fr-FR" noProof="0" dirty="0"/>
              <a:t> </a:t>
            </a:r>
            <a:r>
              <a:rPr lang="fr-FR" noProof="0" dirty="0" err="1"/>
              <a:t>just</a:t>
            </a:r>
            <a:r>
              <a:rPr lang="fr-FR" noProof="0" dirty="0"/>
              <a:t> as </a:t>
            </a:r>
            <a:r>
              <a:rPr lang="fr-FR" noProof="0" dirty="0" err="1"/>
              <a:t>clear</a:t>
            </a:r>
            <a:r>
              <a:rPr lang="fr-FR" noProof="0" dirty="0"/>
              <a:t> as the NT on the </a:t>
            </a:r>
            <a:r>
              <a:rPr lang="fr-FR" noProof="0" dirty="0" err="1"/>
              <a:t>subject</a:t>
            </a:r>
            <a:r>
              <a:rPr lang="fr-FR" noProof="0" dirty="0"/>
              <a:t> of conversion.</a:t>
            </a:r>
          </a:p>
          <a:p>
            <a:pPr marL="0" indent="0" defTabSz="173736">
              <a:buFont typeface="Wingdings" panose="05000000000000000000" pitchFamily="2" charset="2"/>
              <a:buNone/>
            </a:pPr>
            <a:r>
              <a:rPr lang="fr-FR" noProof="0" dirty="0"/>
              <a:t>	Notice </a:t>
            </a:r>
            <a:r>
              <a:rPr lang="fr-FR" noProof="0" dirty="0" err="1"/>
              <a:t>again</a:t>
            </a:r>
            <a:r>
              <a:rPr lang="fr-FR" noProof="0" dirty="0"/>
              <a:t> the </a:t>
            </a:r>
            <a:r>
              <a:rPr lang="fr-FR" u="sng" noProof="0" dirty="0"/>
              <a:t>passive</a:t>
            </a:r>
            <a:r>
              <a:rPr lang="fr-FR" noProof="0" dirty="0"/>
              <a:t> </a:t>
            </a:r>
            <a:r>
              <a:rPr lang="fr-FR" noProof="0" dirty="0" err="1"/>
              <a:t>voice</a:t>
            </a:r>
            <a:r>
              <a:rPr lang="fr-FR" noProof="0" dirty="0"/>
              <a:t>.</a:t>
            </a:r>
          </a:p>
          <a:p>
            <a:pPr marL="0" indent="-171450" defTabSz="173736">
              <a:buFont typeface="Wingdings" panose="05000000000000000000" pitchFamily="2" charset="2"/>
              <a:buChar char="Ø"/>
            </a:pPr>
            <a:r>
              <a:rPr lang="fr-FR" u="sng" noProof="0" dirty="0" err="1"/>
              <a:t>Only</a:t>
            </a:r>
            <a:r>
              <a:rPr lang="fr-FR" u="sng" noProof="0" dirty="0"/>
              <a:t> </a:t>
            </a:r>
            <a:r>
              <a:rPr lang="fr-FR" u="sng" noProof="0" dirty="0" err="1"/>
              <a:t>God</a:t>
            </a:r>
            <a:r>
              <a:rPr lang="fr-FR" noProof="0" dirty="0"/>
              <a:t> </a:t>
            </a:r>
            <a:r>
              <a:rPr lang="fr-FR" noProof="0" dirty="0" err="1"/>
              <a:t>can</a:t>
            </a:r>
            <a:r>
              <a:rPr lang="fr-FR" noProof="0" dirty="0"/>
              <a:t> </a:t>
            </a:r>
            <a:r>
              <a:rPr lang="fr-FR" noProof="0" dirty="0" err="1"/>
              <a:t>convince</a:t>
            </a:r>
            <a:r>
              <a:rPr lang="fr-FR" noProof="0" dirty="0"/>
              <a:t> </a:t>
            </a:r>
            <a:r>
              <a:rPr lang="fr-FR" noProof="0" dirty="0" err="1"/>
              <a:t>you</a:t>
            </a:r>
            <a:r>
              <a:rPr lang="fr-FR" noProof="0" dirty="0"/>
              <a:t> of </a:t>
            </a:r>
            <a:r>
              <a:rPr lang="fr-FR" noProof="0" dirty="0" err="1"/>
              <a:t>your</a:t>
            </a:r>
            <a:r>
              <a:rPr lang="fr-FR" noProof="0" dirty="0"/>
              <a:t> sin and </a:t>
            </a:r>
            <a:r>
              <a:rPr lang="fr-FR" noProof="0" dirty="0" err="1"/>
              <a:t>convert</a:t>
            </a:r>
            <a:r>
              <a:rPr lang="fr-FR" noProof="0" dirty="0"/>
              <a:t> </a:t>
            </a:r>
            <a:r>
              <a:rPr lang="fr-FR" noProof="0" dirty="0" err="1"/>
              <a:t>you</a:t>
            </a:r>
            <a:r>
              <a:rPr lang="fr-FR" noProof="0" dirty="0"/>
              <a:t>.</a:t>
            </a:r>
          </a:p>
        </p:txBody>
      </p:sp>
      <p:sp>
        <p:nvSpPr>
          <p:cNvPr id="4" name="Slide Number Placeholder 3"/>
          <p:cNvSpPr>
            <a:spLocks noGrp="1"/>
          </p:cNvSpPr>
          <p:nvPr>
            <p:ph type="sldNum" sz="quarter" idx="10"/>
          </p:nvPr>
        </p:nvSpPr>
        <p:spPr/>
        <p:txBody>
          <a:bodyPr/>
          <a:lstStyle/>
          <a:p>
            <a:fld id="{9F644F76-C23F-496A-BF78-F762963D30C3}" type="slidenum">
              <a:rPr lang="fr-FR" smtClean="0"/>
              <a:t>10</a:t>
            </a:fld>
            <a:endParaRPr lang="fr-FR"/>
          </a:p>
        </p:txBody>
      </p:sp>
    </p:spTree>
    <p:extLst>
      <p:ext uri="{BB962C8B-B14F-4D97-AF65-F5344CB8AC3E}">
        <p14:creationId xmlns:p14="http://schemas.microsoft.com/office/powerpoint/2010/main" val="4125120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Mt13v15. [Read]</a:t>
            </a:r>
          </a:p>
          <a:p>
            <a:pPr marL="0" indent="-171450" defTabSz="173736">
              <a:buFont typeface="Wingdings" panose="05000000000000000000" pitchFamily="2" charset="2"/>
              <a:buChar char="Ø"/>
            </a:pPr>
            <a:r>
              <a:rPr lang="fr-FR" noProof="0" dirty="0"/>
              <a:t>Conversion </a:t>
            </a:r>
            <a:r>
              <a:rPr lang="fr-FR" noProof="0" dirty="0" err="1"/>
              <a:t>is</a:t>
            </a:r>
            <a:r>
              <a:rPr lang="fr-FR" noProof="0" dirty="0"/>
              <a:t> </a:t>
            </a:r>
            <a:r>
              <a:rPr lang="fr-FR" u="sng" noProof="0" dirty="0"/>
              <a:t>not </a:t>
            </a:r>
            <a:r>
              <a:rPr lang="fr-FR" u="sng" noProof="0" dirty="0" err="1"/>
              <a:t>forced</a:t>
            </a:r>
            <a:r>
              <a:rPr lang="fr-FR" noProof="0" dirty="0"/>
              <a:t> on </a:t>
            </a:r>
            <a:r>
              <a:rPr lang="fr-FR" noProof="0" dirty="0" err="1"/>
              <a:t>anyone</a:t>
            </a:r>
            <a:r>
              <a:rPr lang="fr-FR" noProof="0" dirty="0"/>
              <a:t>.</a:t>
            </a:r>
          </a:p>
          <a:p>
            <a:pPr marL="0" indent="0" defTabSz="173736">
              <a:buFont typeface="Wingdings" panose="05000000000000000000" pitchFamily="2" charset="2"/>
              <a:buNone/>
            </a:pPr>
            <a:r>
              <a:rPr lang="fr-FR" noProof="0" dirty="0"/>
              <a:t>	Notice how the </a:t>
            </a:r>
            <a:r>
              <a:rPr lang="fr-FR" noProof="0" dirty="0" err="1"/>
              <a:t>lost</a:t>
            </a:r>
            <a:r>
              <a:rPr lang="fr-FR" baseline="0" noProof="0" dirty="0"/>
              <a:t> </a:t>
            </a:r>
            <a:r>
              <a:rPr lang="fr-FR" u="sng" baseline="0" noProof="0" dirty="0" err="1"/>
              <a:t>choose</a:t>
            </a:r>
            <a:r>
              <a:rPr lang="fr-FR" baseline="0" noProof="0" dirty="0"/>
              <a:t> to </a:t>
            </a:r>
            <a:r>
              <a:rPr lang="fr-FR" baseline="0" noProof="0" dirty="0" err="1"/>
              <a:t>be</a:t>
            </a:r>
            <a:r>
              <a:rPr lang="fr-FR" baseline="0" noProof="0" dirty="0"/>
              <a:t> </a:t>
            </a:r>
            <a:r>
              <a:rPr lang="fr-FR" baseline="0" noProof="0" dirty="0" err="1"/>
              <a:t>lost</a:t>
            </a:r>
            <a:r>
              <a:rPr lang="fr-FR" baseline="0" noProof="0" dirty="0"/>
              <a:t> </a:t>
            </a:r>
            <a:r>
              <a:rPr lang="fr-FR" baseline="0" noProof="0" dirty="0" err="1"/>
              <a:t>according</a:t>
            </a:r>
            <a:r>
              <a:rPr lang="fr-FR" baseline="0" noProof="0" dirty="0"/>
              <a:t> to </a:t>
            </a:r>
            <a:r>
              <a:rPr lang="fr-FR" baseline="0" noProof="0" dirty="0" err="1"/>
              <a:t>this</a:t>
            </a:r>
            <a:r>
              <a:rPr lang="fr-FR" baseline="0" noProof="0" dirty="0"/>
              <a:t> verse.</a:t>
            </a:r>
          </a:p>
          <a:p>
            <a:pPr marL="0" indent="-171450" defTabSz="173736">
              <a:buFont typeface="Wingdings" panose="05000000000000000000" pitchFamily="2" charset="2"/>
              <a:buChar char="Ø"/>
            </a:pPr>
            <a:r>
              <a:rPr lang="fr-FR" u="sng" noProof="0" dirty="0" err="1"/>
              <a:t>God</a:t>
            </a:r>
            <a:r>
              <a:rPr lang="fr-FR" u="sng" noProof="0" dirty="0"/>
              <a:t> </a:t>
            </a:r>
            <a:r>
              <a:rPr lang="fr-FR" u="sng" noProof="0" dirty="0" err="1"/>
              <a:t>is</a:t>
            </a:r>
            <a:r>
              <a:rPr lang="fr-FR" u="sng" noProof="0" dirty="0"/>
              <a:t> not </a:t>
            </a:r>
            <a:r>
              <a:rPr lang="fr-FR" b="1" i="1" u="sng" noProof="0" dirty="0" err="1"/>
              <a:t>willing</a:t>
            </a:r>
            <a:r>
              <a:rPr lang="fr-FR" noProof="0" dirty="0"/>
              <a:t> </a:t>
            </a:r>
            <a:r>
              <a:rPr lang="fr-FR" noProof="0" dirty="0" err="1"/>
              <a:t>that</a:t>
            </a:r>
            <a:r>
              <a:rPr lang="fr-FR" noProof="0" dirty="0"/>
              <a:t> </a:t>
            </a:r>
            <a:r>
              <a:rPr lang="fr-FR" noProof="0" dirty="0" err="1"/>
              <a:t>any</a:t>
            </a:r>
            <a:r>
              <a:rPr lang="fr-FR" noProof="0" dirty="0"/>
              <a:t> </a:t>
            </a:r>
            <a:r>
              <a:rPr lang="fr-FR" noProof="0" dirty="0" err="1"/>
              <a:t>should</a:t>
            </a:r>
            <a:r>
              <a:rPr lang="fr-FR" noProof="0" dirty="0"/>
              <a:t> </a:t>
            </a:r>
            <a:r>
              <a:rPr lang="fr-FR" noProof="0" dirty="0" err="1"/>
              <a:t>perish</a:t>
            </a:r>
            <a:r>
              <a:rPr lang="fr-FR" baseline="0" noProof="0" dirty="0"/>
              <a:t> (2P3v9) but </a:t>
            </a:r>
            <a:r>
              <a:rPr lang="fr-FR" baseline="0" noProof="0" dirty="0" err="1"/>
              <a:t>they</a:t>
            </a:r>
            <a:r>
              <a:rPr lang="fr-FR" baseline="0" noProof="0" dirty="0"/>
              <a:t> do</a:t>
            </a:r>
          </a:p>
          <a:p>
            <a:pPr marL="0" indent="0" defTabSz="173736">
              <a:buFont typeface="Wingdings" panose="05000000000000000000" pitchFamily="2" charset="2"/>
              <a:buNone/>
            </a:pPr>
            <a:r>
              <a:rPr lang="fr-FR" b="0" i="1" u="none" noProof="0" dirty="0"/>
              <a:t>	</a:t>
            </a:r>
            <a:r>
              <a:rPr lang="fr-FR" b="0" i="1" u="sng" noProof="0" dirty="0" err="1"/>
              <a:t>God’s</a:t>
            </a:r>
            <a:r>
              <a:rPr lang="fr-FR" b="0" i="1" u="sng" noProof="0" dirty="0"/>
              <a:t> </a:t>
            </a:r>
            <a:r>
              <a:rPr lang="fr-FR" b="0" i="1" u="sng" noProof="0" dirty="0" err="1"/>
              <a:t>will</a:t>
            </a:r>
            <a:r>
              <a:rPr lang="fr-FR" b="0" i="1" noProof="0" dirty="0"/>
              <a:t> </a:t>
            </a:r>
            <a:r>
              <a:rPr lang="fr-FR" b="0" i="1" noProof="0" dirty="0" err="1"/>
              <a:t>is</a:t>
            </a:r>
            <a:r>
              <a:rPr lang="fr-FR" b="0" i="1" noProof="0" dirty="0"/>
              <a:t> not </a:t>
            </a:r>
            <a:r>
              <a:rPr lang="fr-FR" b="0" i="1" noProof="0" dirty="0" err="1"/>
              <a:t>always</a:t>
            </a:r>
            <a:r>
              <a:rPr lang="fr-FR" b="0" i="1" noProof="0" dirty="0"/>
              <a:t> </a:t>
            </a:r>
            <a:r>
              <a:rPr lang="fr-FR" b="0" i="1" noProof="0" dirty="0" err="1"/>
              <a:t>done</a:t>
            </a:r>
            <a:r>
              <a:rPr lang="fr-FR" b="0" i="1" noProof="0" dirty="0"/>
              <a:t> !</a:t>
            </a:r>
          </a:p>
        </p:txBody>
      </p:sp>
      <p:sp>
        <p:nvSpPr>
          <p:cNvPr id="4" name="Slide Number Placeholder 3"/>
          <p:cNvSpPr>
            <a:spLocks noGrp="1"/>
          </p:cNvSpPr>
          <p:nvPr>
            <p:ph type="sldNum" sz="quarter" idx="10"/>
          </p:nvPr>
        </p:nvSpPr>
        <p:spPr/>
        <p:txBody>
          <a:bodyPr/>
          <a:lstStyle/>
          <a:p>
            <a:fld id="{9F644F76-C23F-496A-BF78-F762963D30C3}" type="slidenum">
              <a:rPr lang="fr-FR" smtClean="0"/>
              <a:t>11</a:t>
            </a:fld>
            <a:endParaRPr lang="fr-FR"/>
          </a:p>
        </p:txBody>
      </p:sp>
    </p:spTree>
    <p:extLst>
      <p:ext uri="{BB962C8B-B14F-4D97-AF65-F5344CB8AC3E}">
        <p14:creationId xmlns:p14="http://schemas.microsoft.com/office/powerpoint/2010/main" val="2189236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Lk5v11. [Read]</a:t>
            </a:r>
          </a:p>
          <a:p>
            <a:pPr marL="0" indent="-171450" defTabSz="173736">
              <a:buFont typeface="Wingdings" panose="05000000000000000000" pitchFamily="2" charset="2"/>
              <a:buChar char="Ø"/>
            </a:pPr>
            <a:r>
              <a:rPr lang="fr-FR" noProof="0" dirty="0"/>
              <a:t>Conversion</a:t>
            </a:r>
            <a:r>
              <a:rPr lang="fr-FR" baseline="0" noProof="0" dirty="0"/>
              <a:t> </a:t>
            </a:r>
            <a:r>
              <a:rPr lang="fr-FR" baseline="0" noProof="0" dirty="0" err="1"/>
              <a:t>includes</a:t>
            </a:r>
            <a:r>
              <a:rPr lang="fr-FR" baseline="0" noProof="0" dirty="0"/>
              <a:t> </a:t>
            </a:r>
            <a:r>
              <a:rPr lang="fr-FR" baseline="0" noProof="0" dirty="0" err="1"/>
              <a:t>leaving</a:t>
            </a:r>
            <a:r>
              <a:rPr lang="fr-FR" baseline="0" noProof="0" dirty="0"/>
              <a:t> </a:t>
            </a:r>
            <a:r>
              <a:rPr lang="fr-FR" u="sng" baseline="0" noProof="0" dirty="0" err="1"/>
              <a:t>everything</a:t>
            </a:r>
            <a:r>
              <a:rPr lang="fr-FR" u="sng" baseline="0" noProof="0" dirty="0"/>
              <a:t> to Christ</a:t>
            </a:r>
            <a:r>
              <a:rPr lang="fr-FR" baseline="0" noProof="0" dirty="0"/>
              <a:t>.</a:t>
            </a:r>
          </a:p>
          <a:p>
            <a:pPr marL="0" indent="0" defTabSz="173736">
              <a:buFont typeface="Wingdings" panose="05000000000000000000" pitchFamily="2" charset="2"/>
              <a:buNone/>
            </a:pPr>
            <a:r>
              <a:rPr lang="fr-FR" noProof="0" dirty="0"/>
              <a:t>	Peter </a:t>
            </a:r>
            <a:r>
              <a:rPr lang="fr-FR" noProof="0" dirty="0" err="1"/>
              <a:t>used</a:t>
            </a:r>
            <a:r>
              <a:rPr lang="fr-FR" noProof="0" dirty="0"/>
              <a:t> </a:t>
            </a:r>
            <a:r>
              <a:rPr lang="fr-FR" noProof="0" dirty="0" err="1"/>
              <a:t>his</a:t>
            </a:r>
            <a:r>
              <a:rPr lang="fr-FR" noProof="0" dirty="0"/>
              <a:t> boat </a:t>
            </a:r>
            <a:r>
              <a:rPr lang="fr-FR" noProof="0" dirty="0" err="1"/>
              <a:t>from</a:t>
            </a:r>
            <a:r>
              <a:rPr lang="fr-FR" noProof="0" dirty="0"/>
              <a:t> </a:t>
            </a:r>
            <a:r>
              <a:rPr lang="fr-FR" noProof="0" dirty="0" err="1"/>
              <a:t>then</a:t>
            </a:r>
            <a:r>
              <a:rPr lang="fr-FR" baseline="0" noProof="0" dirty="0"/>
              <a:t> on to </a:t>
            </a:r>
            <a:r>
              <a:rPr lang="fr-FR" u="sng" baseline="0" noProof="0" dirty="0"/>
              <a:t>transport Christ</a:t>
            </a:r>
            <a:r>
              <a:rPr lang="fr-FR" baseline="0" noProof="0" dirty="0"/>
              <a:t>.</a:t>
            </a:r>
          </a:p>
          <a:p>
            <a:pPr marL="0" indent="0" defTabSz="173736">
              <a:buFont typeface="Wingdings" panose="05000000000000000000" pitchFamily="2" charset="2"/>
              <a:buNone/>
            </a:pPr>
            <a:r>
              <a:rPr lang="fr-FR" baseline="0" noProof="0" dirty="0"/>
              <a:t>	Peter </a:t>
            </a:r>
            <a:r>
              <a:rPr lang="fr-FR" baseline="0" noProof="0" dirty="0" err="1"/>
              <a:t>used</a:t>
            </a:r>
            <a:r>
              <a:rPr lang="fr-FR" baseline="0" noProof="0" dirty="0"/>
              <a:t> </a:t>
            </a:r>
            <a:r>
              <a:rPr lang="fr-FR" baseline="0" noProof="0" dirty="0" err="1"/>
              <a:t>his</a:t>
            </a:r>
            <a:r>
              <a:rPr lang="fr-FR" baseline="0" noProof="0" dirty="0"/>
              <a:t> </a:t>
            </a:r>
            <a:r>
              <a:rPr lang="fr-FR" baseline="0" noProof="0" dirty="0" err="1"/>
              <a:t>fishing</a:t>
            </a:r>
            <a:r>
              <a:rPr lang="fr-FR" baseline="0" noProof="0" dirty="0"/>
              <a:t> </a:t>
            </a:r>
            <a:r>
              <a:rPr lang="fr-FR" baseline="0" noProof="0" dirty="0" err="1"/>
              <a:t>skills</a:t>
            </a:r>
            <a:r>
              <a:rPr lang="fr-FR" baseline="0" noProof="0" dirty="0"/>
              <a:t> to </a:t>
            </a:r>
            <a:r>
              <a:rPr lang="fr-FR" u="sng" baseline="0" noProof="0" dirty="0" err="1"/>
              <a:t>pay</a:t>
            </a:r>
            <a:r>
              <a:rPr lang="fr-FR" u="sng" baseline="0" noProof="0" dirty="0"/>
              <a:t> </a:t>
            </a:r>
            <a:r>
              <a:rPr lang="fr-FR" u="sng" baseline="0" noProof="0" dirty="0" err="1"/>
              <a:t>Christ’s</a:t>
            </a:r>
            <a:r>
              <a:rPr lang="fr-FR" u="sng" baseline="0" noProof="0" dirty="0"/>
              <a:t> taxes</a:t>
            </a:r>
            <a:r>
              <a:rPr lang="fr-FR" baseline="0" noProof="0" dirty="0"/>
              <a:t>.</a:t>
            </a:r>
          </a:p>
          <a:p>
            <a:pPr marL="0" indent="-171450" defTabSz="173736">
              <a:buFont typeface="Wingdings" panose="05000000000000000000" pitchFamily="2" charset="2"/>
              <a:buChar char="Ø"/>
            </a:pPr>
            <a:r>
              <a:rPr lang="fr-FR" noProof="0" dirty="0" err="1"/>
              <a:t>It’s</a:t>
            </a:r>
            <a:r>
              <a:rPr lang="fr-FR" noProof="0" dirty="0"/>
              <a:t> hard to </a:t>
            </a:r>
            <a:r>
              <a:rPr lang="fr-FR" noProof="0" dirty="0" err="1"/>
              <a:t>really</a:t>
            </a:r>
            <a:r>
              <a:rPr lang="fr-FR" noProof="0" dirty="0"/>
              <a:t> </a:t>
            </a:r>
            <a:r>
              <a:rPr lang="fr-FR" noProof="0" dirty="0" err="1"/>
              <a:t>surrender</a:t>
            </a:r>
            <a:r>
              <a:rPr lang="fr-FR" noProof="0" dirty="0"/>
              <a:t> </a:t>
            </a:r>
            <a:r>
              <a:rPr lang="fr-FR" u="sng" noProof="0" dirty="0"/>
              <a:t>all</a:t>
            </a:r>
            <a:r>
              <a:rPr lang="fr-FR" noProof="0" dirty="0"/>
              <a:t> !</a:t>
            </a:r>
          </a:p>
        </p:txBody>
      </p:sp>
      <p:sp>
        <p:nvSpPr>
          <p:cNvPr id="4" name="Slide Number Placeholder 3"/>
          <p:cNvSpPr>
            <a:spLocks noGrp="1"/>
          </p:cNvSpPr>
          <p:nvPr>
            <p:ph type="sldNum" sz="quarter" idx="10"/>
          </p:nvPr>
        </p:nvSpPr>
        <p:spPr/>
        <p:txBody>
          <a:bodyPr/>
          <a:lstStyle/>
          <a:p>
            <a:fld id="{9F644F76-C23F-496A-BF78-F762963D30C3}" type="slidenum">
              <a:rPr lang="fr-FR" smtClean="0"/>
              <a:t>12</a:t>
            </a:fld>
            <a:endParaRPr lang="fr-FR"/>
          </a:p>
        </p:txBody>
      </p:sp>
    </p:spTree>
    <p:extLst>
      <p:ext uri="{BB962C8B-B14F-4D97-AF65-F5344CB8AC3E}">
        <p14:creationId xmlns:p14="http://schemas.microsoft.com/office/powerpoint/2010/main" val="4148319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Ac3v19. [Read]</a:t>
            </a:r>
          </a:p>
          <a:p>
            <a:pPr marL="0" indent="-171450" defTabSz="173736">
              <a:buFont typeface="Wingdings" panose="05000000000000000000" pitchFamily="2" charset="2"/>
              <a:buChar char="Ø"/>
            </a:pPr>
            <a:r>
              <a:rPr lang="fr-FR" noProof="0" dirty="0" err="1"/>
              <a:t>When</a:t>
            </a:r>
            <a:r>
              <a:rPr lang="fr-FR" noProof="0" dirty="0"/>
              <a:t> Peter </a:t>
            </a:r>
            <a:r>
              <a:rPr lang="fr-FR" noProof="0" dirty="0" err="1"/>
              <a:t>could</a:t>
            </a:r>
            <a:r>
              <a:rPr lang="fr-FR" noProof="0" dirty="0"/>
              <a:t> </a:t>
            </a:r>
            <a:r>
              <a:rPr lang="fr-FR" noProof="0" dirty="0" err="1"/>
              <a:t>say</a:t>
            </a:r>
            <a:r>
              <a:rPr lang="fr-FR" noProof="0" dirty="0"/>
              <a:t>, ‘Been</a:t>
            </a:r>
            <a:r>
              <a:rPr lang="fr-FR" baseline="0" noProof="0" dirty="0"/>
              <a:t> </a:t>
            </a:r>
            <a:r>
              <a:rPr lang="fr-FR" baseline="0" noProof="0" dirty="0" err="1"/>
              <a:t>there</a:t>
            </a:r>
            <a:r>
              <a:rPr lang="fr-FR" baseline="0" noProof="0" dirty="0"/>
              <a:t>, </a:t>
            </a:r>
            <a:r>
              <a:rPr lang="fr-FR" baseline="0" noProof="0" dirty="0" err="1"/>
              <a:t>seen</a:t>
            </a:r>
            <a:r>
              <a:rPr lang="fr-FR" baseline="0" noProof="0" dirty="0"/>
              <a:t> </a:t>
            </a:r>
            <a:r>
              <a:rPr lang="fr-FR" baseline="0" noProof="0" dirty="0" err="1"/>
              <a:t>that</a:t>
            </a:r>
            <a:r>
              <a:rPr lang="fr-FR" baseline="0" noProof="0" dirty="0"/>
              <a:t>, </a:t>
            </a:r>
            <a:r>
              <a:rPr lang="fr-FR" u="sng" baseline="0" noProof="0" dirty="0" err="1"/>
              <a:t>done</a:t>
            </a:r>
            <a:r>
              <a:rPr lang="fr-FR" u="sng" baseline="0" noProof="0" dirty="0"/>
              <a:t> </a:t>
            </a:r>
            <a:r>
              <a:rPr lang="fr-FR" u="sng" baseline="0" noProof="0" dirty="0" err="1"/>
              <a:t>that</a:t>
            </a:r>
            <a:r>
              <a:rPr lang="fr-FR" baseline="0" noProof="0" dirty="0"/>
              <a:t> ; </a:t>
            </a:r>
            <a:r>
              <a:rPr lang="fr-FR" baseline="0" noProof="0" dirty="0" err="1"/>
              <a:t>then</a:t>
            </a:r>
            <a:r>
              <a:rPr lang="fr-FR" baseline="0" noProof="0" dirty="0"/>
              <a:t> </a:t>
            </a:r>
            <a:r>
              <a:rPr lang="fr-FR" baseline="0" noProof="0" dirty="0" err="1"/>
              <a:t>he</a:t>
            </a:r>
            <a:r>
              <a:rPr lang="fr-FR" baseline="0" noProof="0" dirty="0"/>
              <a:t> </a:t>
            </a:r>
            <a:r>
              <a:rPr lang="fr-FR" baseline="0" noProof="0" dirty="0" err="1"/>
              <a:t>could</a:t>
            </a:r>
            <a:r>
              <a:rPr lang="fr-FR" baseline="0" noProof="0" dirty="0"/>
              <a:t> </a:t>
            </a:r>
            <a:r>
              <a:rPr lang="fr-FR" baseline="0" noProof="0" dirty="0" err="1"/>
              <a:t>preach</a:t>
            </a:r>
            <a:r>
              <a:rPr lang="fr-FR" baseline="0" noProof="0" dirty="0"/>
              <a:t> </a:t>
            </a:r>
            <a:r>
              <a:rPr lang="fr-FR" b="1" u="sng" baseline="0" noProof="0" dirty="0" err="1"/>
              <a:t>true</a:t>
            </a:r>
            <a:r>
              <a:rPr lang="fr-FR" baseline="0" noProof="0" dirty="0"/>
              <a:t> salvation !</a:t>
            </a:r>
          </a:p>
          <a:p>
            <a:pPr marL="0" indent="0" defTabSz="173736">
              <a:buFont typeface="Wingdings" panose="05000000000000000000" pitchFamily="2" charset="2"/>
              <a:buNone/>
            </a:pPr>
            <a:r>
              <a:rPr lang="fr-FR" baseline="0" noProof="0" dirty="0"/>
              <a:t>	Notice the </a:t>
            </a:r>
            <a:r>
              <a:rPr lang="fr-FR" u="sng" baseline="0" noProof="0" dirty="0" err="1"/>
              <a:t>two</a:t>
            </a:r>
            <a:r>
              <a:rPr lang="fr-FR" u="sng" baseline="0" noProof="0" dirty="0"/>
              <a:t> key </a:t>
            </a:r>
            <a:r>
              <a:rPr lang="fr-FR" u="sng" baseline="0" noProof="0" dirty="0" err="1"/>
              <a:t>words</a:t>
            </a:r>
            <a:r>
              <a:rPr lang="fr-FR" baseline="0" noProof="0" dirty="0"/>
              <a:t> : repent and </a:t>
            </a:r>
            <a:r>
              <a:rPr lang="fr-FR" baseline="0" noProof="0" dirty="0" err="1"/>
              <a:t>turn</a:t>
            </a:r>
            <a:r>
              <a:rPr lang="fr-FR" baseline="0" noProof="0" dirty="0"/>
              <a:t> [</a:t>
            </a:r>
            <a:r>
              <a:rPr lang="fr-FR" baseline="0" noProof="0" dirty="0" err="1"/>
              <a:t>be</a:t>
            </a:r>
            <a:r>
              <a:rPr lang="fr-FR" baseline="0" noProof="0" dirty="0"/>
              <a:t> </a:t>
            </a:r>
            <a:r>
              <a:rPr lang="fr-FR" baseline="0" noProof="0" dirty="0" err="1"/>
              <a:t>converted</a:t>
            </a:r>
            <a:r>
              <a:rPr lang="fr-FR" baseline="0" noProof="0" dirty="0"/>
              <a:t>].</a:t>
            </a:r>
          </a:p>
          <a:p>
            <a:pPr marL="0" indent="-171450" defTabSz="173736">
              <a:buFont typeface="Wingdings" panose="05000000000000000000" pitchFamily="2" charset="2"/>
              <a:buChar char="Ø"/>
            </a:pPr>
            <a:r>
              <a:rPr lang="fr-FR" baseline="0" noProof="0" dirty="0"/>
              <a:t>You must repent </a:t>
            </a:r>
            <a:r>
              <a:rPr lang="fr-FR" u="none" baseline="0" noProof="0" dirty="0"/>
              <a:t>AND</a:t>
            </a:r>
            <a:r>
              <a:rPr lang="fr-FR" baseline="0" noProof="0" dirty="0"/>
              <a:t> </a:t>
            </a:r>
            <a:r>
              <a:rPr lang="fr-FR" baseline="0" noProof="0" dirty="0" err="1"/>
              <a:t>be</a:t>
            </a:r>
            <a:r>
              <a:rPr lang="fr-FR" baseline="0" noProof="0" dirty="0"/>
              <a:t> </a:t>
            </a:r>
            <a:r>
              <a:rPr lang="fr-FR" u="sng" baseline="0" noProof="0" dirty="0" err="1"/>
              <a:t>converted</a:t>
            </a:r>
            <a:r>
              <a:rPr lang="fr-FR" baseline="0" noProof="0" dirty="0"/>
              <a:t> to </a:t>
            </a:r>
            <a:r>
              <a:rPr lang="fr-FR" baseline="0" noProof="0" dirty="0" err="1"/>
              <a:t>be</a:t>
            </a:r>
            <a:r>
              <a:rPr lang="fr-FR" baseline="0" noProof="0" dirty="0"/>
              <a:t> </a:t>
            </a:r>
            <a:r>
              <a:rPr lang="fr-FR" baseline="0" noProof="0" dirty="0" err="1"/>
              <a:t>truly</a:t>
            </a:r>
            <a:r>
              <a:rPr lang="fr-FR" baseline="0" noProof="0" dirty="0"/>
              <a:t> </a:t>
            </a:r>
            <a:r>
              <a:rPr lang="fr-FR" baseline="0" noProof="0" dirty="0" err="1"/>
              <a:t>saved</a:t>
            </a:r>
            <a:r>
              <a:rPr lang="fr-FR" baseline="0" noProof="0" dirty="0"/>
              <a:t>.</a:t>
            </a:r>
            <a:endParaRPr lang="fr-FR"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13</a:t>
            </a:fld>
            <a:endParaRPr lang="fr-FR"/>
          </a:p>
        </p:txBody>
      </p:sp>
    </p:spTree>
    <p:extLst>
      <p:ext uri="{BB962C8B-B14F-4D97-AF65-F5344CB8AC3E}">
        <p14:creationId xmlns:p14="http://schemas.microsoft.com/office/powerpoint/2010/main" val="256029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1Pe2v4-5. [Read]</a:t>
            </a:r>
          </a:p>
          <a:p>
            <a:pPr marL="0" indent="-171450" defTabSz="173736">
              <a:buFont typeface="Wingdings" panose="05000000000000000000" pitchFamily="2" charset="2"/>
              <a:buChar char="Ø"/>
            </a:pPr>
            <a:r>
              <a:rPr lang="fr-FR" noProof="0" dirty="0" err="1"/>
              <a:t>Again</a:t>
            </a:r>
            <a:r>
              <a:rPr lang="fr-FR" noProof="0" dirty="0"/>
              <a:t>, the </a:t>
            </a:r>
            <a:r>
              <a:rPr lang="fr-FR" u="sng" noProof="0" dirty="0" err="1"/>
              <a:t>only</a:t>
            </a:r>
            <a:r>
              <a:rPr lang="fr-FR" u="sng" noProof="0" dirty="0"/>
              <a:t> </a:t>
            </a:r>
            <a:r>
              <a:rPr lang="fr-FR" u="sng" noProof="0" dirty="0" err="1"/>
              <a:t>way</a:t>
            </a:r>
            <a:r>
              <a:rPr lang="fr-FR" noProof="0" dirty="0"/>
              <a:t> to </a:t>
            </a:r>
            <a:r>
              <a:rPr lang="fr-FR" noProof="0" dirty="0" err="1"/>
              <a:t>be</a:t>
            </a:r>
            <a:r>
              <a:rPr lang="fr-FR" noProof="0" dirty="0"/>
              <a:t> part of </a:t>
            </a:r>
            <a:r>
              <a:rPr lang="fr-FR" noProof="0" dirty="0" err="1"/>
              <a:t>God’s</a:t>
            </a:r>
            <a:r>
              <a:rPr lang="fr-FR" noProof="0" dirty="0"/>
              <a:t> building </a:t>
            </a:r>
            <a:r>
              <a:rPr lang="fr-FR" noProof="0" dirty="0" err="1"/>
              <a:t>is</a:t>
            </a:r>
            <a:r>
              <a:rPr lang="fr-FR" noProof="0" dirty="0"/>
              <a:t> by conversion</a:t>
            </a:r>
          </a:p>
          <a:p>
            <a:pPr marL="0" indent="0" defTabSz="173736">
              <a:buFont typeface="Wingdings" panose="05000000000000000000" pitchFamily="2" charset="2"/>
              <a:buNone/>
            </a:pPr>
            <a:r>
              <a:rPr lang="fr-FR" noProof="0" dirty="0"/>
              <a:t>	Notice the </a:t>
            </a:r>
            <a:r>
              <a:rPr lang="fr-FR" noProof="0" dirty="0" err="1"/>
              <a:t>picture</a:t>
            </a:r>
            <a:r>
              <a:rPr lang="fr-FR" noProof="0" dirty="0"/>
              <a:t> of </a:t>
            </a:r>
            <a:r>
              <a:rPr lang="fr-FR" u="sng" noProof="0" dirty="0"/>
              <a:t>stones</a:t>
            </a:r>
            <a:r>
              <a:rPr lang="fr-FR" noProof="0" dirty="0"/>
              <a:t> </a:t>
            </a:r>
            <a:r>
              <a:rPr lang="fr-FR" noProof="0" dirty="0" err="1"/>
              <a:t>that</a:t>
            </a:r>
            <a:r>
              <a:rPr lang="fr-FR" noProof="0" dirty="0"/>
              <a:t> Peter uses</a:t>
            </a:r>
            <a:r>
              <a:rPr lang="fr-FR" baseline="0" noProof="0" dirty="0"/>
              <a:t> in </a:t>
            </a:r>
            <a:r>
              <a:rPr lang="fr-FR" baseline="0" noProof="0" dirty="0" err="1"/>
              <a:t>teaching</a:t>
            </a:r>
            <a:r>
              <a:rPr lang="fr-FR" baseline="0" noProof="0" dirty="0"/>
              <a:t> !</a:t>
            </a:r>
            <a:endParaRPr lang="fr-FR" noProof="0" dirty="0"/>
          </a:p>
          <a:p>
            <a:pPr marL="0" indent="-171450" defTabSz="173736">
              <a:buFont typeface="Wingdings" panose="05000000000000000000" pitchFamily="2" charset="2"/>
              <a:buChar char="Ø"/>
            </a:pPr>
            <a:r>
              <a:rPr lang="fr-FR" noProof="0" dirty="0"/>
              <a:t>He </a:t>
            </a:r>
            <a:r>
              <a:rPr lang="fr-FR" noProof="0" dirty="0" err="1"/>
              <a:t>repeats</a:t>
            </a:r>
            <a:r>
              <a:rPr lang="fr-FR" noProof="0" dirty="0"/>
              <a:t> ‘</a:t>
            </a:r>
            <a:r>
              <a:rPr lang="fr-FR" u="sng" noProof="0" dirty="0"/>
              <a:t>living</a:t>
            </a:r>
            <a:r>
              <a:rPr lang="fr-FR" noProof="0" dirty="0"/>
              <a:t>’ </a:t>
            </a:r>
            <a:r>
              <a:rPr lang="fr-FR" noProof="0" dirty="0" err="1"/>
              <a:t>like</a:t>
            </a:r>
            <a:r>
              <a:rPr lang="fr-FR" noProof="0" dirty="0"/>
              <a:t> Rm12v1 as a ‘living’ sacrifice.  </a:t>
            </a:r>
            <a:r>
              <a:rPr lang="fr-FR" u="sng" noProof="0" dirty="0"/>
              <a:t>Peter &amp; Paul</a:t>
            </a:r>
            <a:r>
              <a:rPr lang="fr-FR" noProof="0" dirty="0"/>
              <a:t> </a:t>
            </a:r>
            <a:r>
              <a:rPr lang="fr-FR" noProof="0" dirty="0" err="1"/>
              <a:t>exemplify</a:t>
            </a:r>
            <a:r>
              <a:rPr lang="fr-FR" baseline="0" noProof="0" dirty="0"/>
              <a:t> conversion for us !</a:t>
            </a:r>
            <a:endParaRPr lang="fr-FR"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14</a:t>
            </a:fld>
            <a:endParaRPr lang="fr-FR"/>
          </a:p>
        </p:txBody>
      </p:sp>
    </p:spTree>
    <p:extLst>
      <p:ext uri="{BB962C8B-B14F-4D97-AF65-F5344CB8AC3E}">
        <p14:creationId xmlns:p14="http://schemas.microsoft.com/office/powerpoint/2010/main" val="2149143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Mt26v70. [Read]</a:t>
            </a:r>
          </a:p>
          <a:p>
            <a:pPr marL="0" indent="-171450" defTabSz="173736">
              <a:buFont typeface="Wingdings" panose="05000000000000000000" pitchFamily="2" charset="2"/>
              <a:buChar char="Ø"/>
            </a:pPr>
            <a:r>
              <a:rPr lang="fr-FR" noProof="0" dirty="0"/>
              <a:t>The </a:t>
            </a:r>
            <a:r>
              <a:rPr lang="fr-FR" u="sng" noProof="0" dirty="0" err="1"/>
              <a:t>lowliest</a:t>
            </a:r>
            <a:r>
              <a:rPr lang="fr-FR" noProof="0" dirty="0"/>
              <a:t> of people, a </a:t>
            </a:r>
            <a:r>
              <a:rPr lang="fr-FR" noProof="0" dirty="0" err="1"/>
              <a:t>little</a:t>
            </a:r>
            <a:r>
              <a:rPr lang="fr-FR" baseline="0" noProof="0" dirty="0"/>
              <a:t> girl &amp; a slave, once </a:t>
            </a:r>
            <a:r>
              <a:rPr lang="fr-FR" baseline="0" noProof="0" dirty="0" err="1"/>
              <a:t>terrified</a:t>
            </a:r>
            <a:r>
              <a:rPr lang="fr-FR" baseline="0" noProof="0" dirty="0"/>
              <a:t> Peter!</a:t>
            </a:r>
          </a:p>
          <a:p>
            <a:pPr marL="0" indent="0" defTabSz="173736">
              <a:buFont typeface="Wingdings" panose="05000000000000000000" pitchFamily="2" charset="2"/>
              <a:buNone/>
            </a:pPr>
            <a:r>
              <a:rPr lang="fr-FR" baseline="0" noProof="0" dirty="0"/>
              <a:t>	A few </a:t>
            </a:r>
            <a:r>
              <a:rPr lang="fr-FR" baseline="0" noProof="0" dirty="0" err="1"/>
              <a:t>hours</a:t>
            </a:r>
            <a:r>
              <a:rPr lang="fr-FR" baseline="0" noProof="0" dirty="0"/>
              <a:t> </a:t>
            </a:r>
            <a:r>
              <a:rPr lang="fr-FR" baseline="0" noProof="0" dirty="0" err="1"/>
              <a:t>ealier</a:t>
            </a:r>
            <a:r>
              <a:rPr lang="fr-FR" baseline="0" noProof="0" dirty="0"/>
              <a:t>, </a:t>
            </a:r>
            <a:r>
              <a:rPr lang="fr-FR" baseline="0" noProof="0" dirty="0" err="1"/>
              <a:t>he</a:t>
            </a:r>
            <a:r>
              <a:rPr lang="fr-FR" baseline="0" noProof="0" dirty="0"/>
              <a:t> </a:t>
            </a:r>
            <a:r>
              <a:rPr lang="fr-FR" baseline="0" noProof="0" dirty="0" err="1"/>
              <a:t>had</a:t>
            </a:r>
            <a:r>
              <a:rPr lang="fr-FR" baseline="0" noProof="0" dirty="0"/>
              <a:t> </a:t>
            </a:r>
            <a:r>
              <a:rPr lang="fr-FR" u="sng" baseline="0" noProof="0" dirty="0" err="1"/>
              <a:t>promised</a:t>
            </a:r>
            <a:r>
              <a:rPr lang="fr-FR" baseline="0" noProof="0" dirty="0"/>
              <a:t> Christ </a:t>
            </a:r>
            <a:r>
              <a:rPr lang="fr-FR" baseline="0" noProof="0" dirty="0" err="1"/>
              <a:t>that</a:t>
            </a:r>
            <a:r>
              <a:rPr lang="fr-FR" baseline="0" noProof="0" dirty="0"/>
              <a:t> </a:t>
            </a:r>
            <a:r>
              <a:rPr lang="fr-FR" baseline="0" noProof="0" dirty="0" err="1"/>
              <a:t>he</a:t>
            </a:r>
            <a:r>
              <a:rPr lang="fr-FR" baseline="0" noProof="0" dirty="0"/>
              <a:t> </a:t>
            </a:r>
            <a:r>
              <a:rPr lang="fr-FR" baseline="0" noProof="0" dirty="0" err="1"/>
              <a:t>would</a:t>
            </a:r>
            <a:r>
              <a:rPr lang="fr-FR" baseline="0" noProof="0" dirty="0"/>
              <a:t> die for </a:t>
            </a:r>
            <a:r>
              <a:rPr lang="fr-FR" baseline="0" noProof="0" dirty="0" err="1"/>
              <a:t>Him</a:t>
            </a:r>
            <a:r>
              <a:rPr lang="fr-FR" baseline="0" noProof="0" dirty="0"/>
              <a:t> </a:t>
            </a:r>
            <a:r>
              <a:rPr lang="fr-FR" baseline="0" noProof="0" dirty="0" err="1"/>
              <a:t>before</a:t>
            </a:r>
            <a:r>
              <a:rPr lang="fr-FR" baseline="0" noProof="0" dirty="0"/>
              <a:t> </a:t>
            </a:r>
            <a:r>
              <a:rPr lang="fr-FR" baseline="0" noProof="0" dirty="0" err="1"/>
              <a:t>he</a:t>
            </a:r>
            <a:r>
              <a:rPr lang="fr-FR" baseline="0" noProof="0" dirty="0"/>
              <a:t> </a:t>
            </a:r>
            <a:r>
              <a:rPr lang="fr-FR" baseline="0" noProof="0" dirty="0" err="1"/>
              <a:t>denied</a:t>
            </a:r>
            <a:r>
              <a:rPr lang="fr-FR" baseline="0" noProof="0" dirty="0"/>
              <a:t> </a:t>
            </a:r>
            <a:r>
              <a:rPr lang="fr-FR" baseline="0" noProof="0" dirty="0" err="1"/>
              <a:t>Him</a:t>
            </a:r>
            <a:r>
              <a:rPr lang="fr-FR" baseline="0" noProof="0" dirty="0"/>
              <a:t>.</a:t>
            </a:r>
          </a:p>
          <a:p>
            <a:pPr marL="0" indent="-171450" defTabSz="173736">
              <a:buFont typeface="Wingdings" panose="05000000000000000000" pitchFamily="2" charset="2"/>
              <a:buChar char="Ø"/>
            </a:pPr>
            <a:r>
              <a:rPr lang="fr-FR" u="none" baseline="0" noProof="0" dirty="0"/>
              <a:t>But,</a:t>
            </a:r>
            <a:r>
              <a:rPr lang="fr-FR" baseline="0" noProof="0" dirty="0"/>
              <a:t> Christ </a:t>
            </a:r>
            <a:r>
              <a:rPr lang="fr-FR" baseline="0" noProof="0" dirty="0" err="1"/>
              <a:t>said</a:t>
            </a:r>
            <a:r>
              <a:rPr lang="fr-FR" baseline="0" noProof="0" dirty="0"/>
              <a:t>, ‘</a:t>
            </a:r>
            <a:r>
              <a:rPr lang="fr-FR" baseline="0" noProof="0" dirty="0" err="1"/>
              <a:t>When</a:t>
            </a:r>
            <a:r>
              <a:rPr lang="fr-FR" baseline="0" noProof="0" dirty="0"/>
              <a:t> </a:t>
            </a:r>
            <a:r>
              <a:rPr lang="fr-FR" baseline="0" noProof="0" dirty="0" err="1"/>
              <a:t>you</a:t>
            </a:r>
            <a:r>
              <a:rPr lang="fr-FR" baseline="0" noProof="0" dirty="0"/>
              <a:t> are </a:t>
            </a:r>
            <a:r>
              <a:rPr lang="fr-FR" u="sng" baseline="0" noProof="0" dirty="0" err="1"/>
              <a:t>converted</a:t>
            </a:r>
            <a:r>
              <a:rPr lang="fr-FR" baseline="0" noProof="0" dirty="0"/>
              <a:t>’ </a:t>
            </a:r>
            <a:r>
              <a:rPr lang="fr-FR" baseline="0" noProof="0" dirty="0" err="1"/>
              <a:t>you</a:t>
            </a:r>
            <a:r>
              <a:rPr lang="fr-FR" baseline="0" noProof="0" dirty="0"/>
              <a:t> </a:t>
            </a:r>
            <a:r>
              <a:rPr lang="fr-FR" baseline="0" noProof="0" dirty="0" err="1"/>
              <a:t>will</a:t>
            </a:r>
            <a:r>
              <a:rPr lang="fr-FR" baseline="0" noProof="0" dirty="0"/>
              <a:t>. (cf. Lk22v32)</a:t>
            </a:r>
            <a:endParaRPr lang="fr-FR"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15</a:t>
            </a:fld>
            <a:endParaRPr lang="fr-FR"/>
          </a:p>
        </p:txBody>
      </p:sp>
    </p:spTree>
    <p:extLst>
      <p:ext uri="{BB962C8B-B14F-4D97-AF65-F5344CB8AC3E}">
        <p14:creationId xmlns:p14="http://schemas.microsoft.com/office/powerpoint/2010/main" val="150993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Jn21v15. [Read]</a:t>
            </a:r>
          </a:p>
          <a:p>
            <a:pPr marL="0" indent="-171450" defTabSz="173736">
              <a:buFont typeface="Wingdings" panose="05000000000000000000" pitchFamily="2" charset="2"/>
              <a:buChar char="Ø"/>
            </a:pPr>
            <a:r>
              <a:rPr lang="fr-FR" noProof="0" dirty="0"/>
              <a:t>Christ </a:t>
            </a:r>
            <a:r>
              <a:rPr lang="fr-FR" noProof="0" dirty="0" err="1"/>
              <a:t>called</a:t>
            </a:r>
            <a:r>
              <a:rPr lang="fr-FR" noProof="0" dirty="0"/>
              <a:t> Peter </a:t>
            </a:r>
            <a:r>
              <a:rPr lang="fr-FR" noProof="0" dirty="0" err="1"/>
              <a:t>again</a:t>
            </a:r>
            <a:r>
              <a:rPr lang="fr-FR" noProof="0" dirty="0"/>
              <a:t> by </a:t>
            </a:r>
            <a:r>
              <a:rPr lang="fr-FR" noProof="0" dirty="0" err="1"/>
              <a:t>his</a:t>
            </a:r>
            <a:r>
              <a:rPr lang="fr-FR" noProof="0" dirty="0"/>
              <a:t> </a:t>
            </a:r>
            <a:r>
              <a:rPr lang="fr-FR" noProof="0" dirty="0" err="1"/>
              <a:t>name</a:t>
            </a:r>
            <a:r>
              <a:rPr lang="fr-FR" noProof="0" dirty="0"/>
              <a:t> </a:t>
            </a:r>
            <a:r>
              <a:rPr lang="fr-FR" noProof="0" dirty="0" err="1"/>
              <a:t>that</a:t>
            </a:r>
            <a:r>
              <a:rPr lang="fr-FR" noProof="0" dirty="0"/>
              <a:t> </a:t>
            </a:r>
            <a:r>
              <a:rPr lang="fr-FR" noProof="0" dirty="0" err="1"/>
              <a:t>meant</a:t>
            </a:r>
            <a:r>
              <a:rPr lang="fr-FR" noProof="0" dirty="0"/>
              <a:t> ‘</a:t>
            </a:r>
            <a:r>
              <a:rPr lang="fr-FR" u="sng" noProof="0" dirty="0" err="1"/>
              <a:t>Listener</a:t>
            </a:r>
            <a:r>
              <a:rPr lang="fr-FR" noProof="0" dirty="0"/>
              <a:t>’.</a:t>
            </a:r>
          </a:p>
          <a:p>
            <a:pPr marL="0" indent="0" defTabSz="173736">
              <a:buFont typeface="Wingdings" panose="05000000000000000000" pitchFamily="2" charset="2"/>
              <a:buNone/>
            </a:pPr>
            <a:r>
              <a:rPr lang="fr-FR" noProof="0" dirty="0"/>
              <a:t>	</a:t>
            </a:r>
            <a:r>
              <a:rPr lang="fr-FR" noProof="0" dirty="0" err="1"/>
              <a:t>Remember</a:t>
            </a:r>
            <a:r>
              <a:rPr lang="fr-FR" baseline="0" noProof="0" dirty="0"/>
              <a:t> </a:t>
            </a:r>
            <a:r>
              <a:rPr lang="fr-FR" baseline="0" noProof="0" dirty="0" err="1"/>
              <a:t>that</a:t>
            </a:r>
            <a:r>
              <a:rPr lang="fr-FR" baseline="0" noProof="0" dirty="0"/>
              <a:t> Peter </a:t>
            </a:r>
            <a:r>
              <a:rPr lang="fr-FR" baseline="0" noProof="0" dirty="0" err="1"/>
              <a:t>was</a:t>
            </a:r>
            <a:r>
              <a:rPr lang="fr-FR" baseline="0" noProof="0" dirty="0"/>
              <a:t> a </a:t>
            </a:r>
            <a:r>
              <a:rPr lang="fr-FR" baseline="0" noProof="0" dirty="0" err="1"/>
              <a:t>fisherman</a:t>
            </a:r>
            <a:r>
              <a:rPr lang="fr-FR" baseline="0" noProof="0" dirty="0"/>
              <a:t>, not a </a:t>
            </a:r>
            <a:r>
              <a:rPr lang="fr-FR" u="sng" baseline="0" noProof="0" dirty="0" err="1"/>
              <a:t>shepherd</a:t>
            </a:r>
            <a:r>
              <a:rPr lang="fr-FR" baseline="0" noProof="0" dirty="0"/>
              <a:t> !</a:t>
            </a:r>
          </a:p>
          <a:p>
            <a:pPr marL="0" indent="-171450" defTabSz="173736">
              <a:buFont typeface="Wingdings" panose="05000000000000000000" pitchFamily="2" charset="2"/>
              <a:buChar char="Ø"/>
            </a:pPr>
            <a:r>
              <a:rPr lang="fr-FR" noProof="0" dirty="0" err="1"/>
              <a:t>We</a:t>
            </a:r>
            <a:r>
              <a:rPr lang="fr-FR" noProof="0" dirty="0"/>
              <a:t> </a:t>
            </a:r>
            <a:r>
              <a:rPr lang="fr-FR" noProof="0" dirty="0" err="1"/>
              <a:t>never</a:t>
            </a:r>
            <a:r>
              <a:rPr lang="fr-FR" noProof="0" dirty="0"/>
              <a:t> </a:t>
            </a:r>
            <a:r>
              <a:rPr lang="fr-FR" noProof="0" dirty="0" err="1"/>
              <a:t>see</a:t>
            </a:r>
            <a:r>
              <a:rPr lang="fr-FR" noProof="0" dirty="0"/>
              <a:t> Peter</a:t>
            </a:r>
            <a:r>
              <a:rPr lang="fr-FR" baseline="0" noProof="0" dirty="0"/>
              <a:t> go back to </a:t>
            </a:r>
            <a:r>
              <a:rPr lang="fr-FR" u="sng" baseline="0" noProof="0" dirty="0" err="1"/>
              <a:t>fishing</a:t>
            </a:r>
            <a:r>
              <a:rPr lang="fr-FR" u="none" baseline="0" noProof="0" dirty="0"/>
              <a:t> </a:t>
            </a:r>
            <a:r>
              <a:rPr lang="fr-FR" u="none" baseline="0" noProof="0" dirty="0" err="1"/>
              <a:t>through</a:t>
            </a:r>
            <a:r>
              <a:rPr lang="fr-FR" u="none" baseline="0" noProof="0" dirty="0"/>
              <a:t> the book of </a:t>
            </a:r>
            <a:r>
              <a:rPr lang="fr-FR" u="none" baseline="0" noProof="0" dirty="0" err="1"/>
              <a:t>Acts</a:t>
            </a:r>
            <a:r>
              <a:rPr lang="fr-FR" u="none" baseline="0" noProof="0" dirty="0"/>
              <a:t>.</a:t>
            </a:r>
            <a:endParaRPr lang="fr-FR" baseline="0" noProof="0" dirty="0"/>
          </a:p>
          <a:p>
            <a:pPr marL="0" indent="0" defTabSz="173736">
              <a:buFont typeface="Wingdings" panose="05000000000000000000" pitchFamily="2" charset="2"/>
              <a:buNone/>
            </a:pPr>
            <a:r>
              <a:rPr lang="fr-FR" noProof="0" dirty="0"/>
              <a:t>	</a:t>
            </a:r>
            <a:r>
              <a:rPr lang="fr-FR" noProof="0" dirty="0" err="1"/>
              <a:t>True</a:t>
            </a:r>
            <a:r>
              <a:rPr lang="fr-FR" noProof="0" dirty="0"/>
              <a:t> conversion </a:t>
            </a:r>
            <a:r>
              <a:rPr lang="fr-FR" noProof="0" dirty="0" err="1"/>
              <a:t>includes</a:t>
            </a:r>
            <a:r>
              <a:rPr lang="fr-FR" noProof="0" dirty="0"/>
              <a:t> a call.</a:t>
            </a:r>
          </a:p>
        </p:txBody>
      </p:sp>
      <p:sp>
        <p:nvSpPr>
          <p:cNvPr id="4" name="Slide Number Placeholder 3"/>
          <p:cNvSpPr>
            <a:spLocks noGrp="1"/>
          </p:cNvSpPr>
          <p:nvPr>
            <p:ph type="sldNum" sz="quarter" idx="10"/>
          </p:nvPr>
        </p:nvSpPr>
        <p:spPr/>
        <p:txBody>
          <a:bodyPr/>
          <a:lstStyle/>
          <a:p>
            <a:fld id="{9F644F76-C23F-496A-BF78-F762963D30C3}" type="slidenum">
              <a:rPr lang="fr-FR" smtClean="0"/>
              <a:t>16</a:t>
            </a:fld>
            <a:endParaRPr lang="fr-FR"/>
          </a:p>
        </p:txBody>
      </p:sp>
    </p:spTree>
    <p:extLst>
      <p:ext uri="{BB962C8B-B14F-4D97-AF65-F5344CB8AC3E}">
        <p14:creationId xmlns:p14="http://schemas.microsoft.com/office/powerpoint/2010/main" val="15576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Ac2v14. [Read]</a:t>
            </a:r>
          </a:p>
          <a:p>
            <a:pPr marL="0" indent="-171450" defTabSz="173736">
              <a:buFont typeface="Wingdings" panose="05000000000000000000" pitchFamily="2" charset="2"/>
              <a:buChar char="Ø"/>
            </a:pPr>
            <a:r>
              <a:rPr lang="fr-FR" u="sng" noProof="0" dirty="0"/>
              <a:t>Never</a:t>
            </a:r>
            <a:r>
              <a:rPr lang="fr-FR" noProof="0" dirty="0"/>
              <a:t> </a:t>
            </a:r>
            <a:r>
              <a:rPr lang="fr-FR" noProof="0" dirty="0" err="1"/>
              <a:t>before</a:t>
            </a:r>
            <a:r>
              <a:rPr lang="fr-FR" noProof="0" dirty="0"/>
              <a:t> </a:t>
            </a:r>
            <a:r>
              <a:rPr lang="fr-FR" noProof="0" dirty="0" err="1"/>
              <a:t>had</a:t>
            </a:r>
            <a:r>
              <a:rPr lang="fr-FR" noProof="0" dirty="0"/>
              <a:t> Peter</a:t>
            </a:r>
            <a:r>
              <a:rPr lang="fr-FR" baseline="0" noProof="0" dirty="0"/>
              <a:t> </a:t>
            </a:r>
            <a:r>
              <a:rPr lang="fr-FR" baseline="0" noProof="0" dirty="0" err="1"/>
              <a:t>stood</a:t>
            </a:r>
            <a:r>
              <a:rPr lang="fr-FR" baseline="0" noProof="0" dirty="0"/>
              <a:t> up in public.</a:t>
            </a:r>
          </a:p>
          <a:p>
            <a:pPr marL="0" indent="0" defTabSz="173736">
              <a:buFont typeface="Wingdings" panose="05000000000000000000" pitchFamily="2" charset="2"/>
              <a:buNone/>
            </a:pPr>
            <a:r>
              <a:rPr lang="fr-FR" u="none" baseline="0" noProof="0" dirty="0"/>
              <a:t>	</a:t>
            </a:r>
            <a:r>
              <a:rPr lang="fr-FR" u="sng" baseline="0" noProof="0" dirty="0"/>
              <a:t>Never</a:t>
            </a:r>
            <a:r>
              <a:rPr lang="fr-FR" baseline="0" noProof="0" dirty="0"/>
              <a:t> </a:t>
            </a:r>
            <a:r>
              <a:rPr lang="fr-FR" baseline="0" noProof="0" dirty="0" err="1"/>
              <a:t>before</a:t>
            </a:r>
            <a:r>
              <a:rPr lang="fr-FR" baseline="0" noProof="0" dirty="0"/>
              <a:t> </a:t>
            </a:r>
            <a:r>
              <a:rPr lang="fr-FR" baseline="0" noProof="0" dirty="0" err="1"/>
              <a:t>had</a:t>
            </a:r>
            <a:r>
              <a:rPr lang="fr-FR" baseline="0" noProof="0" dirty="0"/>
              <a:t> </a:t>
            </a:r>
            <a:r>
              <a:rPr lang="fr-FR" baseline="0" noProof="0" dirty="0" err="1"/>
              <a:t>he</a:t>
            </a:r>
            <a:r>
              <a:rPr lang="fr-FR" baseline="0" noProof="0" dirty="0"/>
              <a:t> </a:t>
            </a:r>
            <a:r>
              <a:rPr lang="fr-FR" baseline="0" noProof="0" dirty="0" err="1"/>
              <a:t>raised</a:t>
            </a:r>
            <a:r>
              <a:rPr lang="fr-FR" baseline="0" noProof="0" dirty="0"/>
              <a:t> </a:t>
            </a:r>
            <a:r>
              <a:rPr lang="fr-FR" baseline="0" noProof="0" dirty="0" err="1"/>
              <a:t>his</a:t>
            </a:r>
            <a:r>
              <a:rPr lang="fr-FR" baseline="0" noProof="0" dirty="0"/>
              <a:t> </a:t>
            </a:r>
            <a:r>
              <a:rPr lang="fr-FR" baseline="0" noProof="0" dirty="0" err="1"/>
              <a:t>voice</a:t>
            </a:r>
            <a:r>
              <a:rPr lang="fr-FR" baseline="0" noProof="0" dirty="0"/>
              <a:t> to </a:t>
            </a:r>
            <a:r>
              <a:rPr lang="fr-FR" baseline="0" noProof="0" dirty="0" err="1"/>
              <a:t>be</a:t>
            </a:r>
            <a:r>
              <a:rPr lang="fr-FR" baseline="0" noProof="0" dirty="0"/>
              <a:t> </a:t>
            </a:r>
            <a:r>
              <a:rPr lang="fr-FR" baseline="0" noProof="0" dirty="0" err="1"/>
              <a:t>heard</a:t>
            </a:r>
            <a:r>
              <a:rPr lang="fr-FR" baseline="0" noProof="0" dirty="0"/>
              <a:t> by </a:t>
            </a:r>
            <a:r>
              <a:rPr lang="fr-FR" baseline="0" noProof="0" dirty="0" err="1"/>
              <a:t>thousands</a:t>
            </a:r>
            <a:r>
              <a:rPr lang="fr-FR" baseline="0" noProof="0" dirty="0"/>
              <a:t>.</a:t>
            </a:r>
          </a:p>
          <a:p>
            <a:pPr marL="0" indent="-171450" defTabSz="173736">
              <a:buFont typeface="Wingdings" panose="05000000000000000000" pitchFamily="2" charset="2"/>
              <a:buChar char="Ø"/>
            </a:pPr>
            <a:r>
              <a:rPr lang="fr-FR" noProof="0" dirty="0"/>
              <a:t>The </a:t>
            </a:r>
            <a:r>
              <a:rPr lang="fr-FR" u="sng" noProof="0" dirty="0"/>
              <a:t>power</a:t>
            </a:r>
            <a:r>
              <a:rPr lang="fr-FR" baseline="0" noProof="0" dirty="0"/>
              <a:t> Christ </a:t>
            </a:r>
            <a:r>
              <a:rPr lang="fr-FR" baseline="0" noProof="0" dirty="0" err="1"/>
              <a:t>promised</a:t>
            </a:r>
            <a:r>
              <a:rPr lang="fr-FR" baseline="0" noProof="0" dirty="0"/>
              <a:t> in Ac1v8 gave Peter conviction.</a:t>
            </a:r>
          </a:p>
          <a:p>
            <a:pPr marL="0" indent="-171450" defTabSz="173736">
              <a:buFont typeface="Wingdings" panose="05000000000000000000" pitchFamily="2" charset="2"/>
              <a:buChar char="Ø"/>
            </a:pPr>
            <a:r>
              <a:rPr lang="fr-FR" noProof="0" dirty="0"/>
              <a:t>Salvation leads to convictions.</a:t>
            </a:r>
          </a:p>
        </p:txBody>
      </p:sp>
      <p:sp>
        <p:nvSpPr>
          <p:cNvPr id="4" name="Slide Number Placeholder 3"/>
          <p:cNvSpPr>
            <a:spLocks noGrp="1"/>
          </p:cNvSpPr>
          <p:nvPr>
            <p:ph type="sldNum" sz="quarter" idx="10"/>
          </p:nvPr>
        </p:nvSpPr>
        <p:spPr/>
        <p:txBody>
          <a:bodyPr/>
          <a:lstStyle/>
          <a:p>
            <a:fld id="{9F644F76-C23F-496A-BF78-F762963D30C3}" type="slidenum">
              <a:rPr lang="fr-FR" smtClean="0"/>
              <a:t>17</a:t>
            </a:fld>
            <a:endParaRPr lang="fr-FR"/>
          </a:p>
        </p:txBody>
      </p:sp>
    </p:spTree>
    <p:extLst>
      <p:ext uri="{BB962C8B-B14F-4D97-AF65-F5344CB8AC3E}">
        <p14:creationId xmlns:p14="http://schemas.microsoft.com/office/powerpoint/2010/main" val="2497222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Ac3v12-13. [Read]</a:t>
            </a:r>
          </a:p>
          <a:p>
            <a:pPr marL="0" indent="-171450" defTabSz="173736">
              <a:buFont typeface="Wingdings" panose="05000000000000000000" pitchFamily="2" charset="2"/>
              <a:buChar char="Ø"/>
            </a:pPr>
            <a:r>
              <a:rPr lang="fr-FR" noProof="0" dirty="0" err="1"/>
              <a:t>Now</a:t>
            </a:r>
            <a:r>
              <a:rPr lang="fr-FR" noProof="0" dirty="0"/>
              <a:t> </a:t>
            </a:r>
            <a:r>
              <a:rPr lang="fr-FR" noProof="0" dirty="0" err="1"/>
              <a:t>he’s</a:t>
            </a:r>
            <a:r>
              <a:rPr lang="fr-FR" noProof="0" dirty="0"/>
              <a:t> in the </a:t>
            </a:r>
            <a:r>
              <a:rPr lang="fr-FR" u="sng" noProof="0" dirty="0"/>
              <a:t>Temple</a:t>
            </a:r>
            <a:r>
              <a:rPr lang="fr-FR" noProof="0" dirty="0"/>
              <a:t> !</a:t>
            </a:r>
          </a:p>
          <a:p>
            <a:pPr marL="0" indent="0" defTabSz="173736">
              <a:buFont typeface="Wingdings" panose="05000000000000000000" pitchFamily="2" charset="2"/>
              <a:buNone/>
            </a:pPr>
            <a:r>
              <a:rPr lang="fr-FR" noProof="0" dirty="0"/>
              <a:t>	You know </a:t>
            </a:r>
            <a:r>
              <a:rPr lang="fr-FR" noProof="0" dirty="0" err="1"/>
              <a:t>he</a:t>
            </a:r>
            <a:r>
              <a:rPr lang="fr-FR" noProof="0" dirty="0"/>
              <a:t> </a:t>
            </a:r>
            <a:r>
              <a:rPr lang="fr-FR" noProof="0" dirty="0" err="1"/>
              <a:t>had</a:t>
            </a:r>
            <a:r>
              <a:rPr lang="fr-FR" noProof="0" dirty="0"/>
              <a:t> to </a:t>
            </a:r>
            <a:r>
              <a:rPr lang="fr-FR" noProof="0" dirty="0" err="1"/>
              <a:t>expect</a:t>
            </a:r>
            <a:r>
              <a:rPr lang="fr-FR" noProof="0" dirty="0"/>
              <a:t> </a:t>
            </a:r>
            <a:r>
              <a:rPr lang="fr-FR" u="sng" noProof="0" dirty="0"/>
              <a:t>trouble</a:t>
            </a:r>
            <a:r>
              <a:rPr lang="fr-FR" noProof="0" dirty="0"/>
              <a:t>, but </a:t>
            </a:r>
            <a:r>
              <a:rPr lang="fr-FR" noProof="0" dirty="0" err="1"/>
              <a:t>that</a:t>
            </a:r>
            <a:r>
              <a:rPr lang="fr-FR" noProof="0" dirty="0"/>
              <a:t> </a:t>
            </a:r>
            <a:r>
              <a:rPr lang="fr-FR" noProof="0" dirty="0" err="1"/>
              <a:t>didn’t</a:t>
            </a:r>
            <a:r>
              <a:rPr lang="fr-FR" noProof="0" dirty="0"/>
              <a:t> stop Peter.</a:t>
            </a:r>
          </a:p>
          <a:p>
            <a:pPr marL="0" indent="-171450" defTabSz="173736">
              <a:buFont typeface="Wingdings" panose="05000000000000000000" pitchFamily="2" charset="2"/>
              <a:buChar char="Ø"/>
            </a:pPr>
            <a:r>
              <a:rPr lang="fr-FR" noProof="0" dirty="0"/>
              <a:t>He </a:t>
            </a:r>
            <a:r>
              <a:rPr lang="fr-FR" noProof="0" dirty="0" err="1"/>
              <a:t>told</a:t>
            </a:r>
            <a:r>
              <a:rPr lang="fr-FR" noProof="0" dirty="0"/>
              <a:t> </a:t>
            </a:r>
            <a:r>
              <a:rPr lang="fr-FR" noProof="0" dirty="0" err="1"/>
              <a:t>them</a:t>
            </a:r>
            <a:r>
              <a:rPr lang="fr-FR" noProof="0" dirty="0"/>
              <a:t> </a:t>
            </a:r>
            <a:r>
              <a:rPr lang="fr-FR" noProof="0" dirty="0" err="1"/>
              <a:t>Israel</a:t>
            </a:r>
            <a:r>
              <a:rPr lang="fr-FR" noProof="0" dirty="0"/>
              <a:t> </a:t>
            </a:r>
            <a:r>
              <a:rPr lang="fr-FR" noProof="0" dirty="0" err="1"/>
              <a:t>that</a:t>
            </a:r>
            <a:r>
              <a:rPr lang="fr-FR" noProof="0" dirty="0"/>
              <a:t> </a:t>
            </a:r>
            <a:r>
              <a:rPr lang="fr-FR" noProof="0" dirty="0" err="1"/>
              <a:t>they</a:t>
            </a:r>
            <a:r>
              <a:rPr lang="fr-FR" noProof="0" dirty="0"/>
              <a:t> </a:t>
            </a:r>
            <a:r>
              <a:rPr lang="fr-FR" noProof="0" dirty="0" err="1"/>
              <a:t>had</a:t>
            </a:r>
            <a:r>
              <a:rPr lang="fr-FR" noProof="0" dirty="0"/>
              <a:t> </a:t>
            </a:r>
            <a:r>
              <a:rPr lang="fr-FR" u="sng" noProof="0" dirty="0" err="1"/>
              <a:t>crucified</a:t>
            </a:r>
            <a:r>
              <a:rPr lang="fr-FR" noProof="0" dirty="0"/>
              <a:t> the Prince of </a:t>
            </a:r>
            <a:r>
              <a:rPr lang="fr-FR" noProof="0" dirty="0" err="1"/>
              <a:t>Peace</a:t>
            </a:r>
            <a:r>
              <a:rPr lang="fr-FR" noProof="0" dirty="0"/>
              <a:t>.</a:t>
            </a:r>
          </a:p>
          <a:p>
            <a:pPr marL="0" indent="0" defTabSz="173736">
              <a:buFont typeface="Wingdings" panose="05000000000000000000" pitchFamily="2" charset="2"/>
              <a:buNone/>
            </a:pPr>
            <a:r>
              <a:rPr lang="fr-FR" noProof="0" dirty="0"/>
              <a:t>	He </a:t>
            </a:r>
            <a:r>
              <a:rPr lang="fr-FR" noProof="0" dirty="0" err="1"/>
              <a:t>spoke</a:t>
            </a:r>
            <a:r>
              <a:rPr lang="fr-FR" noProof="0" dirty="0"/>
              <a:t> </a:t>
            </a:r>
            <a:r>
              <a:rPr lang="fr-FR" noProof="0" dirty="0" err="1"/>
              <a:t>with</a:t>
            </a:r>
            <a:r>
              <a:rPr lang="fr-FR" noProof="0" dirty="0"/>
              <a:t> </a:t>
            </a:r>
            <a:r>
              <a:rPr lang="fr-FR" u="sng" noProof="0" dirty="0"/>
              <a:t>conviction</a:t>
            </a:r>
            <a:r>
              <a:rPr lang="fr-FR" noProof="0" dirty="0"/>
              <a:t> and </a:t>
            </a:r>
            <a:r>
              <a:rPr lang="fr-FR" noProof="0" dirty="0" err="1"/>
              <a:t>thousands</a:t>
            </a:r>
            <a:r>
              <a:rPr lang="fr-FR" noProof="0" dirty="0"/>
              <a:t> of people </a:t>
            </a:r>
            <a:r>
              <a:rPr lang="fr-FR" noProof="0" dirty="0" err="1"/>
              <a:t>believed</a:t>
            </a:r>
            <a:r>
              <a:rPr lang="fr-FR" noProof="0" dirty="0"/>
              <a:t>.</a:t>
            </a:r>
          </a:p>
        </p:txBody>
      </p:sp>
      <p:sp>
        <p:nvSpPr>
          <p:cNvPr id="4" name="Slide Number Placeholder 3"/>
          <p:cNvSpPr>
            <a:spLocks noGrp="1"/>
          </p:cNvSpPr>
          <p:nvPr>
            <p:ph type="sldNum" sz="quarter" idx="10"/>
          </p:nvPr>
        </p:nvSpPr>
        <p:spPr/>
        <p:txBody>
          <a:bodyPr/>
          <a:lstStyle/>
          <a:p>
            <a:fld id="{9F644F76-C23F-496A-BF78-F762963D30C3}" type="slidenum">
              <a:rPr lang="fr-FR" smtClean="0"/>
              <a:t>18</a:t>
            </a:fld>
            <a:endParaRPr lang="fr-FR"/>
          </a:p>
        </p:txBody>
      </p:sp>
    </p:spTree>
    <p:extLst>
      <p:ext uri="{BB962C8B-B14F-4D97-AF65-F5344CB8AC3E}">
        <p14:creationId xmlns:p14="http://schemas.microsoft.com/office/powerpoint/2010/main" val="2530771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Ac4v13. [Read]</a:t>
            </a:r>
          </a:p>
          <a:p>
            <a:pPr marL="0" indent="-171450" defTabSz="173736">
              <a:buFont typeface="Wingdings" panose="05000000000000000000" pitchFamily="2" charset="2"/>
              <a:buChar char="Ø"/>
            </a:pPr>
            <a:r>
              <a:rPr lang="fr-FR" noProof="0" dirty="0" err="1"/>
              <a:t>Now</a:t>
            </a:r>
            <a:r>
              <a:rPr lang="fr-FR" noProof="0" dirty="0"/>
              <a:t> Peter </a:t>
            </a:r>
            <a:r>
              <a:rPr lang="fr-FR" noProof="0" dirty="0" err="1"/>
              <a:t>is</a:t>
            </a:r>
            <a:r>
              <a:rPr lang="fr-FR" noProof="0" dirty="0"/>
              <a:t> </a:t>
            </a:r>
            <a:r>
              <a:rPr lang="fr-FR" noProof="0" dirty="0" err="1"/>
              <a:t>before</a:t>
            </a:r>
            <a:r>
              <a:rPr lang="fr-FR" noProof="0" dirty="0"/>
              <a:t> the </a:t>
            </a:r>
            <a:r>
              <a:rPr lang="fr-FR" u="sng" noProof="0" dirty="0" err="1"/>
              <a:t>Supreme</a:t>
            </a:r>
            <a:r>
              <a:rPr lang="fr-FR" u="sng" noProof="0" dirty="0"/>
              <a:t> Court</a:t>
            </a:r>
            <a:r>
              <a:rPr lang="fr-FR" noProof="0" dirty="0"/>
              <a:t> of </a:t>
            </a:r>
            <a:r>
              <a:rPr lang="fr-FR" noProof="0" dirty="0" err="1"/>
              <a:t>Israel</a:t>
            </a:r>
            <a:r>
              <a:rPr lang="fr-FR" noProof="0" dirty="0"/>
              <a:t> !</a:t>
            </a:r>
          </a:p>
          <a:p>
            <a:pPr marL="0" indent="0" defTabSz="173736">
              <a:buFont typeface="Wingdings" panose="05000000000000000000" pitchFamily="2" charset="2"/>
              <a:buNone/>
            </a:pPr>
            <a:r>
              <a:rPr lang="fr-FR" noProof="0" dirty="0"/>
              <a:t>	This </a:t>
            </a:r>
            <a:r>
              <a:rPr lang="fr-FR" noProof="0" dirty="0" err="1"/>
              <a:t>is</a:t>
            </a:r>
            <a:r>
              <a:rPr lang="fr-FR" noProof="0" dirty="0"/>
              <a:t> the disciple </a:t>
            </a:r>
            <a:r>
              <a:rPr lang="fr-FR" noProof="0" dirty="0" err="1"/>
              <a:t>who</a:t>
            </a:r>
            <a:r>
              <a:rPr lang="fr-FR" noProof="0" dirty="0"/>
              <a:t> </a:t>
            </a:r>
            <a:r>
              <a:rPr lang="fr-FR" u="sng" noProof="0" dirty="0" err="1"/>
              <a:t>denied</a:t>
            </a:r>
            <a:r>
              <a:rPr lang="fr-FR" noProof="0" dirty="0"/>
              <a:t> Christ </a:t>
            </a:r>
            <a:r>
              <a:rPr lang="fr-FR" noProof="0" dirty="0" err="1"/>
              <a:t>before</a:t>
            </a:r>
            <a:r>
              <a:rPr lang="fr-FR" noProof="0" dirty="0"/>
              <a:t> a servant girl</a:t>
            </a:r>
            <a:r>
              <a:rPr lang="fr-FR" baseline="0" noProof="0" dirty="0"/>
              <a:t> !</a:t>
            </a:r>
          </a:p>
          <a:p>
            <a:pPr marL="0" indent="-171450" defTabSz="173736">
              <a:buFont typeface="Wingdings" panose="05000000000000000000" pitchFamily="2" charset="2"/>
              <a:buChar char="Ø"/>
            </a:pPr>
            <a:r>
              <a:rPr lang="fr-FR" baseline="0" noProof="0" dirty="0" err="1"/>
              <a:t>Jesus</a:t>
            </a:r>
            <a:r>
              <a:rPr lang="fr-FR" baseline="0" noProof="0" dirty="0"/>
              <a:t> </a:t>
            </a:r>
            <a:r>
              <a:rPr lang="fr-FR" baseline="0" noProof="0" dirty="0" err="1"/>
              <a:t>had</a:t>
            </a:r>
            <a:r>
              <a:rPr lang="fr-FR" baseline="0" noProof="0" dirty="0"/>
              <a:t> </a:t>
            </a:r>
            <a:r>
              <a:rPr lang="fr-FR" u="sng" baseline="0" noProof="0" dirty="0" err="1"/>
              <a:t>promised</a:t>
            </a:r>
            <a:r>
              <a:rPr lang="fr-FR" baseline="0" noProof="0" dirty="0"/>
              <a:t> </a:t>
            </a:r>
            <a:r>
              <a:rPr lang="fr-FR" baseline="0" noProof="0" dirty="0" err="1"/>
              <a:t>this</a:t>
            </a:r>
            <a:r>
              <a:rPr lang="fr-FR" baseline="0" noProof="0" dirty="0"/>
              <a:t>, </a:t>
            </a:r>
            <a:r>
              <a:rPr lang="fr-FR" baseline="0" noProof="0" dirty="0" err="1"/>
              <a:t>that</a:t>
            </a:r>
            <a:r>
              <a:rPr lang="fr-FR" baseline="0" noProof="0" dirty="0"/>
              <a:t> </a:t>
            </a:r>
            <a:r>
              <a:rPr lang="fr-FR" baseline="0" noProof="0" dirty="0" err="1"/>
              <a:t>they</a:t>
            </a:r>
            <a:r>
              <a:rPr lang="fr-FR" baseline="0" noProof="0" dirty="0"/>
              <a:t> </a:t>
            </a:r>
            <a:r>
              <a:rPr lang="fr-FR" baseline="0" noProof="0" dirty="0" err="1"/>
              <a:t>would</a:t>
            </a:r>
            <a:r>
              <a:rPr lang="fr-FR" baseline="0" noProof="0" dirty="0"/>
              <a:t> </a:t>
            </a:r>
            <a:r>
              <a:rPr lang="fr-FR" baseline="0" noProof="0" dirty="0" err="1"/>
              <a:t>testify</a:t>
            </a:r>
            <a:r>
              <a:rPr lang="fr-FR" baseline="0" noProof="0" dirty="0"/>
              <a:t> </a:t>
            </a:r>
            <a:r>
              <a:rPr lang="fr-FR" baseline="0" noProof="0" dirty="0" err="1"/>
              <a:t>before</a:t>
            </a:r>
            <a:r>
              <a:rPr lang="fr-FR" baseline="0" noProof="0" dirty="0"/>
              <a:t> </a:t>
            </a:r>
            <a:r>
              <a:rPr lang="fr-FR" baseline="0" noProof="0" dirty="0" err="1"/>
              <a:t>rulers</a:t>
            </a:r>
            <a:r>
              <a:rPr lang="fr-FR" baseline="0" noProof="0" dirty="0"/>
              <a:t>.</a:t>
            </a:r>
          </a:p>
          <a:p>
            <a:pPr marL="0" indent="0" defTabSz="173736">
              <a:buFont typeface="Wingdings" panose="05000000000000000000" pitchFamily="2" charset="2"/>
              <a:buNone/>
            </a:pPr>
            <a:r>
              <a:rPr lang="fr-FR" noProof="0" dirty="0"/>
              <a:t>	Peter </a:t>
            </a:r>
            <a:r>
              <a:rPr lang="fr-FR" u="sng" noProof="0" dirty="0" err="1"/>
              <a:t>showed</a:t>
            </a:r>
            <a:r>
              <a:rPr lang="fr-FR" noProof="0" dirty="0"/>
              <a:t> </a:t>
            </a:r>
            <a:r>
              <a:rPr lang="fr-FR" noProof="0" dirty="0" err="1"/>
              <a:t>he</a:t>
            </a:r>
            <a:r>
              <a:rPr lang="fr-FR" baseline="0" noProof="0" dirty="0"/>
              <a:t> </a:t>
            </a:r>
            <a:r>
              <a:rPr lang="fr-FR" baseline="0" noProof="0" dirty="0" err="1"/>
              <a:t>was</a:t>
            </a:r>
            <a:r>
              <a:rPr lang="fr-FR" baseline="0" noProof="0" dirty="0"/>
              <a:t> </a:t>
            </a:r>
            <a:r>
              <a:rPr lang="fr-FR" baseline="0" noProof="0" dirty="0" err="1"/>
              <a:t>saved</a:t>
            </a:r>
            <a:r>
              <a:rPr lang="fr-FR" noProof="0" dirty="0"/>
              <a:t>.</a:t>
            </a:r>
          </a:p>
        </p:txBody>
      </p:sp>
      <p:sp>
        <p:nvSpPr>
          <p:cNvPr id="4" name="Slide Number Placeholder 3"/>
          <p:cNvSpPr>
            <a:spLocks noGrp="1"/>
          </p:cNvSpPr>
          <p:nvPr>
            <p:ph type="sldNum" sz="quarter" idx="10"/>
          </p:nvPr>
        </p:nvSpPr>
        <p:spPr/>
        <p:txBody>
          <a:bodyPr/>
          <a:lstStyle/>
          <a:p>
            <a:fld id="{9F644F76-C23F-496A-BF78-F762963D30C3}" type="slidenum">
              <a:rPr lang="fr-FR" smtClean="0"/>
              <a:t>19</a:t>
            </a:fld>
            <a:endParaRPr lang="fr-FR"/>
          </a:p>
        </p:txBody>
      </p:sp>
    </p:spTree>
    <p:extLst>
      <p:ext uri="{BB962C8B-B14F-4D97-AF65-F5344CB8AC3E}">
        <p14:creationId xmlns:p14="http://schemas.microsoft.com/office/powerpoint/2010/main" val="32299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Jesus said, ‘By </a:t>
            </a:r>
            <a:r>
              <a:rPr lang="en-US" u="sng" noProof="0" dirty="0"/>
              <a:t>their</a:t>
            </a:r>
            <a:r>
              <a:rPr lang="en-US" noProof="0" dirty="0"/>
              <a:t> fruit</a:t>
            </a:r>
            <a:r>
              <a:rPr lang="en-US" baseline="0" noProof="0" dirty="0"/>
              <a:t> you will know them’. ≠ fruit of the HS!</a:t>
            </a:r>
          </a:p>
          <a:p>
            <a:pPr marL="0" indent="-171450" defTabSz="173736">
              <a:buFont typeface="Wingdings" panose="05000000000000000000" pitchFamily="2" charset="2"/>
              <a:buChar char="Ø"/>
            </a:pPr>
            <a:r>
              <a:rPr lang="en-US" baseline="0" noProof="0" dirty="0"/>
              <a:t>Today we’ll see </a:t>
            </a:r>
            <a:r>
              <a:rPr lang="en-US" u="sng" baseline="0" noProof="0" dirty="0"/>
              <a:t>3 signs</a:t>
            </a:r>
            <a:r>
              <a:rPr lang="en-US" baseline="0" noProof="0" dirty="0"/>
              <a:t> of </a:t>
            </a:r>
            <a:r>
              <a:rPr lang="en-US" baseline="0" noProof="0" dirty="0" err="1"/>
              <a:t>salva</a:t>
            </a:r>
            <a:endParaRPr lang="en-US" baseline="0" noProof="0" dirty="0"/>
          </a:p>
          <a:p>
            <a:pPr marL="0" indent="-171450" defTabSz="173736">
              <a:buFont typeface="Wingdings" panose="05000000000000000000" pitchFamily="2" charset="2"/>
              <a:buChar char="Ø"/>
            </a:pPr>
            <a:r>
              <a:rPr lang="en-US" baseline="0" noProof="0" dirty="0"/>
              <a:t>I’ll be using the </a:t>
            </a:r>
            <a:r>
              <a:rPr lang="en-US" b="0" u="sng" baseline="0" noProof="0" dirty="0"/>
              <a:t>ISV</a:t>
            </a:r>
            <a:r>
              <a:rPr lang="en-US" baseline="0" noProof="0" dirty="0"/>
              <a:t> literal </a:t>
            </a:r>
            <a:r>
              <a:rPr lang="en-US" baseline="0" noProof="0" dirty="0" err="1"/>
              <a:t>transl</a:t>
            </a:r>
            <a:endParaRPr lang="en-US" baseline="0" noProof="0" dirty="0"/>
          </a:p>
          <a:p>
            <a:pPr marL="0" indent="0" defTabSz="173736">
              <a:buFont typeface="Wingdings" panose="05000000000000000000" pitchFamily="2" charset="2"/>
              <a:buNone/>
            </a:pPr>
            <a:r>
              <a:rPr lang="en-US" baseline="0" noProof="0" dirty="0"/>
              <a:t>	Let’s </a:t>
            </a:r>
            <a:r>
              <a:rPr lang="en-US" u="sng" baseline="0" noProof="0" dirty="0"/>
              <a:t>look at</a:t>
            </a:r>
            <a:r>
              <a:rPr lang="en-US" baseline="0" noProof="0" dirty="0"/>
              <a:t> Peter “</a:t>
            </a:r>
            <a:r>
              <a:rPr lang="en-US" u="sng" baseline="0" noProof="0" dirty="0"/>
              <a:t>intently</a:t>
            </a:r>
            <a:r>
              <a:rPr lang="en-US" baseline="0" noProof="0" dirty="0"/>
              <a:t>” [R]</a:t>
            </a:r>
          </a:p>
          <a:p>
            <a:pPr marL="0" indent="0" defTabSz="173736">
              <a:buFont typeface="Wingdings" panose="05000000000000000000" pitchFamily="2" charset="2"/>
              <a:buNone/>
            </a:pPr>
            <a:r>
              <a:rPr lang="en-US" baseline="0" noProof="0" dirty="0"/>
              <a:t>	</a:t>
            </a:r>
            <a:r>
              <a:rPr lang="en-US" u="none" baseline="0" noProof="0" dirty="0"/>
              <a:t>1) Simon = </a:t>
            </a:r>
            <a:r>
              <a:rPr lang="en-US" u="sng" baseline="0" noProof="0" dirty="0"/>
              <a:t>listener</a:t>
            </a:r>
            <a:r>
              <a:rPr lang="en-US" u="none" baseline="0" noProof="0" dirty="0"/>
              <a:t> in Hebrew.</a:t>
            </a:r>
          </a:p>
          <a:p>
            <a:pPr marL="0" indent="0" defTabSz="173736">
              <a:buFont typeface="Wingdings" panose="05000000000000000000" pitchFamily="2" charset="2"/>
              <a:buNone/>
            </a:pPr>
            <a:r>
              <a:rPr lang="en-US" u="none" baseline="0" noProof="0" dirty="0"/>
              <a:t>	2</a:t>
            </a:r>
            <a:r>
              <a:rPr lang="en-US" baseline="0" noProof="0" dirty="0"/>
              <a:t>) ‘</a:t>
            </a:r>
            <a:r>
              <a:rPr lang="en-US" u="sng" baseline="0" noProof="0" dirty="0"/>
              <a:t>You will be</a:t>
            </a:r>
            <a:r>
              <a:rPr lang="en-US" baseline="0" noProof="0" dirty="0"/>
              <a:t>’= you aren’t yet.</a:t>
            </a:r>
            <a:r>
              <a:rPr lang="en-US" u="none" baseline="0" noProof="0" dirty="0"/>
              <a:t>	</a:t>
            </a:r>
          </a:p>
          <a:p>
            <a:pPr marL="0" indent="-171450" defTabSz="173736">
              <a:buFont typeface="Wingdings" panose="05000000000000000000" pitchFamily="2" charset="2"/>
              <a:buChar char="Ø"/>
            </a:pPr>
            <a:r>
              <a:rPr lang="en-US" baseline="0" noProof="0" dirty="0"/>
              <a:t>Cephas= a </a:t>
            </a:r>
            <a:r>
              <a:rPr lang="en-US" u="sng" baseline="0" noProof="0" dirty="0"/>
              <a:t>stone</a:t>
            </a:r>
            <a:r>
              <a:rPr lang="en-US" u="none" baseline="0" noProof="0" dirty="0"/>
              <a:t> in </a:t>
            </a:r>
            <a:r>
              <a:rPr lang="en-US" u="none" baseline="0" noProof="0" dirty="0" err="1"/>
              <a:t>Heb</a:t>
            </a:r>
            <a:r>
              <a:rPr lang="en-US" u="sng" baseline="0" noProof="0" dirty="0" err="1"/>
              <a:t>≠Aram</a:t>
            </a:r>
            <a:endParaRPr lang="en-US" u="sng"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2</a:t>
            </a:fld>
            <a:endParaRPr lang="fr-FR"/>
          </a:p>
        </p:txBody>
      </p:sp>
    </p:spTree>
    <p:extLst>
      <p:ext uri="{BB962C8B-B14F-4D97-AF65-F5344CB8AC3E}">
        <p14:creationId xmlns:p14="http://schemas.microsoft.com/office/powerpoint/2010/main" val="333358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Fianlly</a:t>
            </a:r>
            <a:r>
              <a:rPr lang="fr-FR" noProof="0" dirty="0"/>
              <a:t>, </a:t>
            </a:r>
            <a:r>
              <a:rPr lang="fr-FR" noProof="0" dirty="0" err="1"/>
              <a:t>let’s</a:t>
            </a:r>
            <a:r>
              <a:rPr lang="fr-FR" noProof="0" dirty="0"/>
              <a:t> </a:t>
            </a:r>
            <a:r>
              <a:rPr lang="fr-FR" u="sng" noProof="0" dirty="0" err="1"/>
              <a:t>read</a:t>
            </a:r>
            <a:r>
              <a:rPr lang="fr-FR" noProof="0" dirty="0"/>
              <a:t> Ac5v28-29 [R]</a:t>
            </a:r>
          </a:p>
          <a:p>
            <a:pPr marL="0" indent="-171450" defTabSz="173736">
              <a:buFont typeface="Wingdings" panose="05000000000000000000" pitchFamily="2" charset="2"/>
              <a:buChar char="Ø"/>
            </a:pPr>
            <a:r>
              <a:rPr lang="fr-FR" u="sng" noProof="0" dirty="0" err="1"/>
              <a:t>Arrested</a:t>
            </a:r>
            <a:r>
              <a:rPr lang="fr-FR" u="sng" noProof="0" dirty="0"/>
              <a:t> </a:t>
            </a:r>
            <a:r>
              <a:rPr lang="fr-FR" u="sng" noProof="0" dirty="0" err="1"/>
              <a:t>two</a:t>
            </a:r>
            <a:r>
              <a:rPr lang="fr-FR" u="sng" noProof="0" dirty="0"/>
              <a:t> more times</a:t>
            </a:r>
            <a:r>
              <a:rPr lang="fr-FR" noProof="0" dirty="0"/>
              <a:t>, Peter </a:t>
            </a:r>
            <a:r>
              <a:rPr lang="fr-FR" noProof="0" dirty="0" err="1"/>
              <a:t>speaks</a:t>
            </a:r>
            <a:r>
              <a:rPr lang="fr-FR" noProof="0" dirty="0"/>
              <a:t> </a:t>
            </a:r>
            <a:r>
              <a:rPr lang="fr-FR" noProof="0" dirty="0" err="1"/>
              <a:t>with</a:t>
            </a:r>
            <a:r>
              <a:rPr lang="fr-FR" noProof="0" dirty="0"/>
              <a:t> conviction </a:t>
            </a:r>
            <a:r>
              <a:rPr lang="fr-FR" noProof="0" dirty="0" err="1"/>
              <a:t>before</a:t>
            </a:r>
            <a:r>
              <a:rPr lang="fr-FR" noProof="0" dirty="0"/>
              <a:t> the </a:t>
            </a:r>
            <a:r>
              <a:rPr lang="fr-FR" noProof="0" dirty="0" err="1"/>
              <a:t>Supreme</a:t>
            </a:r>
            <a:r>
              <a:rPr lang="fr-FR" noProof="0" dirty="0"/>
              <a:t> Court of </a:t>
            </a:r>
            <a:r>
              <a:rPr lang="fr-FR" noProof="0" dirty="0" err="1"/>
              <a:t>Israel</a:t>
            </a:r>
            <a:r>
              <a:rPr lang="fr-FR" noProof="0" dirty="0"/>
              <a:t>.</a:t>
            </a:r>
          </a:p>
          <a:p>
            <a:pPr marL="0" indent="-171450" defTabSz="173736">
              <a:buFont typeface="Wingdings" panose="05000000000000000000" pitchFamily="2" charset="2"/>
              <a:buChar char="Ø"/>
            </a:pPr>
            <a:r>
              <a:rPr lang="fr-FR" noProof="0" dirty="0"/>
              <a:t>He </a:t>
            </a:r>
            <a:r>
              <a:rPr lang="fr-FR" noProof="0" dirty="0" err="1"/>
              <a:t>goes</a:t>
            </a:r>
            <a:r>
              <a:rPr lang="fr-FR" noProof="0" dirty="0"/>
              <a:t> on to </a:t>
            </a:r>
            <a:r>
              <a:rPr lang="fr-FR" u="sng" noProof="0" dirty="0" err="1"/>
              <a:t>preach</a:t>
            </a:r>
            <a:r>
              <a:rPr lang="fr-FR" noProof="0" dirty="0"/>
              <a:t> the Gospel</a:t>
            </a:r>
            <a:r>
              <a:rPr lang="fr-FR" baseline="0" noProof="0" dirty="0"/>
              <a:t> to a hostile audience.</a:t>
            </a:r>
          </a:p>
          <a:p>
            <a:pPr marL="0" indent="0" defTabSz="173736">
              <a:buFont typeface="Wingdings" panose="05000000000000000000" pitchFamily="2" charset="2"/>
              <a:buNone/>
            </a:pPr>
            <a:r>
              <a:rPr lang="fr-FR" b="1" i="1" u="none" baseline="0" noProof="0" dirty="0"/>
              <a:t>	</a:t>
            </a:r>
            <a:r>
              <a:rPr lang="fr-FR" b="1" i="1" u="sng" baseline="0" noProof="0" dirty="0"/>
              <a:t>Do </a:t>
            </a:r>
            <a:r>
              <a:rPr lang="fr-FR" b="1" i="1" u="sng" baseline="0" noProof="0" dirty="0" err="1"/>
              <a:t>we</a:t>
            </a:r>
            <a:r>
              <a:rPr lang="fr-FR" i="1" baseline="0" noProof="0" dirty="0"/>
              <a:t> back down </a:t>
            </a:r>
            <a:r>
              <a:rPr lang="fr-FR" i="1" baseline="0" noProof="0" dirty="0" err="1"/>
              <a:t>when</a:t>
            </a:r>
            <a:r>
              <a:rPr lang="fr-FR" i="1" baseline="0" noProof="0" dirty="0"/>
              <a:t> </a:t>
            </a:r>
            <a:r>
              <a:rPr lang="fr-FR" i="1" baseline="0" noProof="0" dirty="0" err="1"/>
              <a:t>there</a:t>
            </a:r>
            <a:r>
              <a:rPr lang="fr-FR" i="1" baseline="0" noProof="0" dirty="0"/>
              <a:t> </a:t>
            </a:r>
            <a:r>
              <a:rPr lang="fr-FR" i="1" baseline="0" noProof="0" dirty="0" err="1"/>
              <a:t>is</a:t>
            </a:r>
            <a:r>
              <a:rPr lang="fr-FR" i="1" baseline="0" noProof="0" dirty="0"/>
              <a:t> a </a:t>
            </a:r>
            <a:r>
              <a:rPr lang="fr-FR" i="1" baseline="0" noProof="0" dirty="0" err="1"/>
              <a:t>little</a:t>
            </a:r>
            <a:r>
              <a:rPr lang="fr-FR" i="1" baseline="0" noProof="0" dirty="0"/>
              <a:t> opposition ?</a:t>
            </a:r>
            <a:endParaRPr lang="fr-FR" i="1"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20</a:t>
            </a:fld>
            <a:endParaRPr lang="fr-FR"/>
          </a:p>
        </p:txBody>
      </p:sp>
    </p:spTree>
    <p:extLst>
      <p:ext uri="{BB962C8B-B14F-4D97-AF65-F5344CB8AC3E}">
        <p14:creationId xmlns:p14="http://schemas.microsoft.com/office/powerpoint/2010/main" val="28112343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review</a:t>
            </a:r>
            <a:r>
              <a:rPr lang="fr-FR" baseline="0" noProof="0" dirty="0"/>
              <a:t> </a:t>
            </a:r>
            <a:r>
              <a:rPr lang="fr-FR" baseline="0" noProof="0" dirty="0" err="1"/>
              <a:t>what</a:t>
            </a:r>
            <a:r>
              <a:rPr lang="fr-FR" baseline="0" noProof="0" dirty="0"/>
              <a:t> </a:t>
            </a:r>
            <a:r>
              <a:rPr lang="fr-FR" baseline="0" noProof="0" dirty="0" err="1"/>
              <a:t>we</a:t>
            </a:r>
            <a:r>
              <a:rPr lang="fr-FR" baseline="0" noProof="0" dirty="0"/>
              <a:t> </a:t>
            </a:r>
            <a:r>
              <a:rPr lang="fr-FR" baseline="0" noProof="0" dirty="0" err="1"/>
              <a:t>learned</a:t>
            </a:r>
            <a:r>
              <a:rPr lang="fr-FR" baseline="0" noProof="0" dirty="0"/>
              <a:t>.</a:t>
            </a:r>
          </a:p>
          <a:p>
            <a:pPr marL="0" indent="0" defTabSz="173736">
              <a:buFont typeface="Wingdings" panose="05000000000000000000" pitchFamily="2" charset="2"/>
              <a:buNone/>
            </a:pPr>
            <a:r>
              <a:rPr lang="fr-FR" baseline="0" noProof="0" dirty="0"/>
              <a:t>	</a:t>
            </a:r>
            <a:r>
              <a:rPr lang="fr-FR" baseline="0" noProof="0" dirty="0" err="1"/>
              <a:t>Let’s</a:t>
            </a:r>
            <a:r>
              <a:rPr lang="fr-FR" baseline="0" noProof="0" dirty="0"/>
              <a:t> </a:t>
            </a:r>
            <a:r>
              <a:rPr lang="fr-FR" u="sng" baseline="0" noProof="0" dirty="0" err="1"/>
              <a:t>react</a:t>
            </a:r>
            <a:r>
              <a:rPr lang="fr-FR" baseline="0" noProof="0" dirty="0"/>
              <a:t> to </a:t>
            </a:r>
            <a:r>
              <a:rPr lang="fr-FR" baseline="0" noProof="0" dirty="0" err="1"/>
              <a:t>what</a:t>
            </a:r>
            <a:r>
              <a:rPr lang="fr-FR" baseline="0" noProof="0" dirty="0"/>
              <a:t> </a:t>
            </a:r>
            <a:r>
              <a:rPr lang="fr-FR" baseline="0" noProof="0" dirty="0" err="1"/>
              <a:t>we</a:t>
            </a:r>
            <a:r>
              <a:rPr lang="fr-FR" baseline="0" noProof="0" dirty="0"/>
              <a:t> have </a:t>
            </a:r>
            <a:r>
              <a:rPr lang="fr-FR" baseline="0" noProof="0" dirty="0" err="1"/>
              <a:t>seen</a:t>
            </a:r>
            <a:r>
              <a:rPr lang="fr-FR" baseline="0" noProof="0" dirty="0"/>
              <a:t> in </a:t>
            </a:r>
            <a:r>
              <a:rPr lang="fr-FR" baseline="0" noProof="0" dirty="0" err="1"/>
              <a:t>Peter’s</a:t>
            </a:r>
            <a:r>
              <a:rPr lang="fr-FR" baseline="0" noProof="0" dirty="0"/>
              <a:t> life AND </a:t>
            </a:r>
            <a:r>
              <a:rPr lang="fr-FR" baseline="0" noProof="0" dirty="0" err="1"/>
              <a:t>be</a:t>
            </a:r>
            <a:r>
              <a:rPr lang="fr-FR" baseline="0" noProof="0" dirty="0"/>
              <a:t> </a:t>
            </a:r>
            <a:r>
              <a:rPr lang="fr-FR" baseline="0" noProof="0" dirty="0" err="1"/>
              <a:t>doers</a:t>
            </a:r>
            <a:r>
              <a:rPr lang="fr-FR" baseline="0" noProof="0" dirty="0"/>
              <a:t>.</a:t>
            </a:r>
          </a:p>
          <a:p>
            <a:pPr marL="0" indent="0" defTabSz="173736">
              <a:buFont typeface="Wingdings" panose="05000000000000000000" pitchFamily="2" charset="2"/>
              <a:buNone/>
            </a:pPr>
            <a:r>
              <a:rPr lang="fr-FR" baseline="0" noProof="0" dirty="0"/>
              <a:t>	</a:t>
            </a:r>
            <a:r>
              <a:rPr lang="fr-FR" baseline="0" noProof="0" dirty="0" err="1"/>
              <a:t>Let’s</a:t>
            </a:r>
            <a:r>
              <a:rPr lang="fr-FR" baseline="0" noProof="0" dirty="0"/>
              <a:t> </a:t>
            </a:r>
            <a:r>
              <a:rPr lang="fr-FR" u="sng" baseline="0" noProof="0" dirty="0"/>
              <a:t>return</a:t>
            </a:r>
            <a:r>
              <a:rPr lang="fr-FR" baseline="0" noProof="0" dirty="0"/>
              <a:t> for a checkup </a:t>
            </a:r>
            <a:r>
              <a:rPr lang="fr-FR" baseline="0" noProof="0" dirty="0" err="1"/>
              <a:t>each</a:t>
            </a:r>
            <a:r>
              <a:rPr lang="fr-FR" baseline="0" noProof="0" dirty="0"/>
              <a:t> </a:t>
            </a:r>
            <a:r>
              <a:rPr lang="fr-FR" baseline="0" noProof="0" dirty="0" err="1"/>
              <a:t>day</a:t>
            </a:r>
            <a:r>
              <a:rPr lang="fr-FR" baseline="0" noProof="0" dirty="0"/>
              <a:t> </a:t>
            </a:r>
            <a:r>
              <a:rPr lang="fr-FR" baseline="0" noProof="0" dirty="0" err="1"/>
              <a:t>this</a:t>
            </a:r>
            <a:r>
              <a:rPr lang="fr-FR" baseline="0" noProof="0" dirty="0"/>
              <a:t> </a:t>
            </a:r>
            <a:r>
              <a:rPr lang="fr-FR" baseline="0" noProof="0" dirty="0" err="1"/>
              <a:t>week</a:t>
            </a:r>
            <a:r>
              <a:rPr lang="fr-FR" baseline="0" noProof="0" dirty="0"/>
              <a:t>.</a:t>
            </a:r>
          </a:p>
          <a:p>
            <a:pPr marL="0" indent="-171450" defTabSz="173736">
              <a:buFont typeface="Wingdings" panose="05000000000000000000" pitchFamily="2" charset="2"/>
              <a:buChar char="Ø"/>
            </a:pPr>
            <a:r>
              <a:rPr lang="fr-FR" baseline="0" noProof="0" dirty="0" err="1"/>
              <a:t>True</a:t>
            </a:r>
            <a:r>
              <a:rPr lang="fr-FR" baseline="0" noProof="0" dirty="0"/>
              <a:t> Salvation </a:t>
            </a:r>
            <a:r>
              <a:rPr lang="fr-FR" baseline="0" noProof="0" dirty="0" err="1"/>
              <a:t>is</a:t>
            </a:r>
            <a:r>
              <a:rPr lang="fr-FR" baseline="0" noProof="0" dirty="0"/>
              <a:t> a </a:t>
            </a:r>
            <a:r>
              <a:rPr lang="fr-FR" b="1" u="sng" baseline="0" noProof="0" dirty="0"/>
              <a:t>miracle</a:t>
            </a:r>
            <a:r>
              <a:rPr lang="fr-FR" baseline="0" noProof="0" dirty="0"/>
              <a:t> !</a:t>
            </a:r>
          </a:p>
          <a:p>
            <a:pPr marL="0" indent="-171450" defTabSz="173736">
              <a:buFont typeface="Wingdings" panose="05000000000000000000" pitchFamily="2" charset="2"/>
              <a:buChar char="Ø"/>
            </a:pPr>
            <a:r>
              <a:rPr lang="fr-FR" baseline="0" noProof="0" dirty="0" err="1"/>
              <a:t>Let’s</a:t>
            </a:r>
            <a:r>
              <a:rPr lang="fr-FR" baseline="0" noProof="0" dirty="0"/>
              <a:t> look for the </a:t>
            </a:r>
            <a:r>
              <a:rPr lang="fr-FR" u="sng" baseline="0" noProof="0" dirty="0" err="1"/>
              <a:t>results</a:t>
            </a:r>
            <a:r>
              <a:rPr lang="fr-FR" baseline="0" noProof="0" dirty="0"/>
              <a:t> in </a:t>
            </a:r>
            <a:r>
              <a:rPr lang="fr-FR" baseline="0" noProof="0" dirty="0" err="1"/>
              <a:t>our’s</a:t>
            </a:r>
            <a:r>
              <a:rPr lang="fr-FR" baseline="0" noProof="0" dirty="0"/>
              <a:t> and </a:t>
            </a:r>
            <a:r>
              <a:rPr lang="fr-FR" baseline="0" noProof="0" dirty="0" err="1"/>
              <a:t>other’s</a:t>
            </a:r>
            <a:r>
              <a:rPr lang="fr-FR" baseline="0" noProof="0" dirty="0"/>
              <a:t> </a:t>
            </a:r>
            <a:r>
              <a:rPr lang="fr-FR" baseline="0" noProof="0" dirty="0" err="1"/>
              <a:t>lives</a:t>
            </a:r>
            <a:r>
              <a:rPr lang="fr-FR" baseline="0" noProof="0" dirty="0"/>
              <a:t>. [</a:t>
            </a:r>
            <a:r>
              <a:rPr lang="fr-FR" baseline="0" noProof="0" dirty="0" err="1"/>
              <a:t>AzBible</a:t>
            </a:r>
            <a:r>
              <a:rPr lang="fr-FR" baseline="0" noProof="0" dirty="0"/>
              <a:t>]</a:t>
            </a:r>
            <a:endParaRPr lang="fr-FR"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21</a:t>
            </a:fld>
            <a:endParaRPr lang="fr-FR"/>
          </a:p>
        </p:txBody>
      </p:sp>
    </p:spTree>
    <p:extLst>
      <p:ext uri="{BB962C8B-B14F-4D97-AF65-F5344CB8AC3E}">
        <p14:creationId xmlns:p14="http://schemas.microsoft.com/office/powerpoint/2010/main" val="2147934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Mt4v18. [Read]</a:t>
            </a:r>
          </a:p>
          <a:p>
            <a:pPr marL="0" indent="-171450" defTabSz="173736">
              <a:buFont typeface="Wingdings" panose="05000000000000000000" pitchFamily="2" charset="2"/>
              <a:buChar char="Ø"/>
            </a:pPr>
            <a:r>
              <a:rPr lang="fr-FR" noProof="0" dirty="0"/>
              <a:t>This</a:t>
            </a:r>
            <a:r>
              <a:rPr lang="fr-FR" baseline="0" noProof="0" dirty="0"/>
              <a:t> </a:t>
            </a:r>
            <a:r>
              <a:rPr lang="fr-FR" baseline="0" noProof="0" dirty="0" err="1"/>
              <a:t>is</a:t>
            </a:r>
            <a:r>
              <a:rPr lang="fr-FR" baseline="0" noProof="0" dirty="0"/>
              <a:t> the </a:t>
            </a:r>
            <a:r>
              <a:rPr lang="fr-FR" u="sng" baseline="0" noProof="0" dirty="0"/>
              <a:t>2</a:t>
            </a:r>
            <a:r>
              <a:rPr lang="fr-FR" u="sng" baseline="30000" noProof="0" dirty="0"/>
              <a:t>nd</a:t>
            </a:r>
            <a:r>
              <a:rPr lang="fr-FR" u="sng" baseline="0" noProof="0" dirty="0"/>
              <a:t> </a:t>
            </a:r>
            <a:r>
              <a:rPr lang="fr-FR" u="sng" baseline="0" noProof="0" dirty="0" err="1"/>
              <a:t>encounter</a:t>
            </a:r>
            <a:r>
              <a:rPr lang="fr-FR" u="none" baseline="0" noProof="0" dirty="0"/>
              <a:t> </a:t>
            </a:r>
            <a:r>
              <a:rPr lang="fr-FR" baseline="0" noProof="0" dirty="0"/>
              <a:t>w/ JC.</a:t>
            </a:r>
          </a:p>
          <a:p>
            <a:pPr marL="0" indent="-171450" defTabSz="173736">
              <a:buFont typeface="Wingdings" panose="05000000000000000000" pitchFamily="2" charset="2"/>
              <a:buChar char="Ø"/>
            </a:pPr>
            <a:r>
              <a:rPr lang="fr-FR" baseline="0" noProof="0" dirty="0" err="1"/>
              <a:t>When</a:t>
            </a:r>
            <a:r>
              <a:rPr lang="fr-FR" baseline="0" noProof="0" dirty="0"/>
              <a:t> the </a:t>
            </a:r>
            <a:r>
              <a:rPr lang="fr-FR" baseline="0" noProof="0" dirty="0" err="1"/>
              <a:t>Savior</a:t>
            </a:r>
            <a:r>
              <a:rPr lang="fr-FR" baseline="0" noProof="0" dirty="0"/>
              <a:t> </a:t>
            </a:r>
            <a:r>
              <a:rPr lang="fr-FR" baseline="0" noProof="0" dirty="0" err="1"/>
              <a:t>enters</a:t>
            </a:r>
            <a:r>
              <a:rPr lang="fr-FR" baseline="0" noProof="0" dirty="0"/>
              <a:t> </a:t>
            </a:r>
            <a:r>
              <a:rPr lang="fr-FR" baseline="0" noProof="0" dirty="0" err="1"/>
              <a:t>your</a:t>
            </a:r>
            <a:r>
              <a:rPr lang="fr-FR" baseline="0" noProof="0" dirty="0"/>
              <a:t> life, He </a:t>
            </a:r>
            <a:r>
              <a:rPr lang="fr-FR" u="sng" baseline="0" noProof="0" dirty="0" err="1"/>
              <a:t>knows</a:t>
            </a:r>
            <a:r>
              <a:rPr lang="fr-FR" baseline="0" noProof="0" dirty="0"/>
              <a:t> </a:t>
            </a:r>
            <a:r>
              <a:rPr lang="fr-FR" u="none" baseline="0" noProof="0" dirty="0" err="1"/>
              <a:t>where</a:t>
            </a:r>
            <a:r>
              <a:rPr lang="fr-FR" u="none" baseline="0" noProof="0" dirty="0"/>
              <a:t> to go.</a:t>
            </a:r>
          </a:p>
          <a:p>
            <a:pPr marL="0" indent="0" defTabSz="173736">
              <a:buFont typeface="Wingdings" panose="05000000000000000000" pitchFamily="2" charset="2"/>
              <a:buNone/>
            </a:pPr>
            <a:r>
              <a:rPr lang="fr-FR" u="none" noProof="0" dirty="0"/>
              <a:t>	Christ</a:t>
            </a:r>
            <a:r>
              <a:rPr lang="fr-FR" u="none" baseline="0" noProof="0" dirty="0"/>
              <a:t> </a:t>
            </a:r>
            <a:r>
              <a:rPr lang="fr-FR" u="sng" baseline="0" noProof="0" dirty="0" err="1"/>
              <a:t>knows</a:t>
            </a:r>
            <a:r>
              <a:rPr lang="fr-FR" u="none" baseline="0" noProof="0" dirty="0"/>
              <a:t> </a:t>
            </a:r>
            <a:r>
              <a:rPr lang="fr-FR" u="none" baseline="0" noProof="0" dirty="0" err="1"/>
              <a:t>what</a:t>
            </a:r>
            <a:r>
              <a:rPr lang="fr-FR" u="none" baseline="0" noProof="0" dirty="0"/>
              <a:t> </a:t>
            </a:r>
            <a:r>
              <a:rPr lang="fr-FR" u="none" baseline="0" noProof="0" dirty="0" err="1"/>
              <a:t>you</a:t>
            </a:r>
            <a:r>
              <a:rPr lang="fr-FR" u="none" baseline="0" noProof="0" dirty="0"/>
              <a:t> do </a:t>
            </a:r>
            <a:r>
              <a:rPr lang="fr-FR" u="none" baseline="0" noProof="0" dirty="0" err="1"/>
              <a:t>with</a:t>
            </a:r>
            <a:r>
              <a:rPr lang="fr-FR" u="none" baseline="0" noProof="0" dirty="0"/>
              <a:t> </a:t>
            </a:r>
            <a:r>
              <a:rPr lang="fr-FR" u="none" baseline="0" noProof="0" dirty="0" err="1"/>
              <a:t>your</a:t>
            </a:r>
            <a:r>
              <a:rPr lang="fr-FR" u="none" baseline="0" noProof="0" dirty="0"/>
              <a:t> time.</a:t>
            </a:r>
          </a:p>
          <a:p>
            <a:pPr marL="0" indent="0" defTabSz="173736">
              <a:buFont typeface="Wingdings" panose="05000000000000000000" pitchFamily="2" charset="2"/>
              <a:buNone/>
            </a:pPr>
            <a:r>
              <a:rPr lang="fr-FR" u="none" baseline="0" noProof="0" dirty="0"/>
              <a:t>	He </a:t>
            </a:r>
            <a:r>
              <a:rPr lang="fr-FR" u="sng" baseline="0" noProof="0" dirty="0" err="1"/>
              <a:t>knows</a:t>
            </a:r>
            <a:r>
              <a:rPr lang="fr-FR" u="none" baseline="0" noProof="0" dirty="0"/>
              <a:t> </a:t>
            </a:r>
            <a:r>
              <a:rPr lang="fr-FR" u="none" baseline="0" noProof="0" dirty="0" err="1"/>
              <a:t>what</a:t>
            </a:r>
            <a:r>
              <a:rPr lang="fr-FR" u="none" baseline="0" noProof="0" dirty="0"/>
              <a:t> </a:t>
            </a:r>
            <a:r>
              <a:rPr lang="fr-FR" u="none" baseline="0" noProof="0" dirty="0" err="1"/>
              <a:t>you</a:t>
            </a:r>
            <a:r>
              <a:rPr lang="fr-FR" u="none" baseline="0" noProof="0" dirty="0"/>
              <a:t> value.</a:t>
            </a:r>
          </a:p>
          <a:p>
            <a:pPr marL="0" indent="0" defTabSz="173736">
              <a:buFont typeface="Wingdings" panose="05000000000000000000" pitchFamily="2" charset="2"/>
              <a:buNone/>
            </a:pPr>
            <a:r>
              <a:rPr lang="fr-FR" u="none" baseline="0" noProof="0" dirty="0"/>
              <a:t>	He </a:t>
            </a:r>
            <a:r>
              <a:rPr lang="fr-FR" u="sng" baseline="0" noProof="0" dirty="0" err="1"/>
              <a:t>knows</a:t>
            </a:r>
            <a:r>
              <a:rPr lang="fr-FR" u="none" baseline="0" noProof="0" dirty="0"/>
              <a:t> </a:t>
            </a:r>
            <a:r>
              <a:rPr lang="fr-FR" u="none" baseline="0" noProof="0" dirty="0" err="1"/>
              <a:t>your</a:t>
            </a:r>
            <a:r>
              <a:rPr lang="fr-FR" u="none" baseline="0" noProof="0" dirty="0"/>
              <a:t> </a:t>
            </a:r>
            <a:r>
              <a:rPr lang="fr-FR" u="none" baseline="0" noProof="0" dirty="0" err="1"/>
              <a:t>past</a:t>
            </a:r>
            <a:r>
              <a:rPr lang="fr-FR" u="none" baseline="0" noProof="0" dirty="0"/>
              <a:t> !</a:t>
            </a:r>
            <a:endParaRPr lang="fr-FR" u="none"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3</a:t>
            </a:fld>
            <a:endParaRPr lang="fr-FR"/>
          </a:p>
        </p:txBody>
      </p:sp>
    </p:spTree>
    <p:extLst>
      <p:ext uri="{BB962C8B-B14F-4D97-AF65-F5344CB8AC3E}">
        <p14:creationId xmlns:p14="http://schemas.microsoft.com/office/powerpoint/2010/main" val="4154520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the </a:t>
            </a:r>
            <a:r>
              <a:rPr lang="fr-FR" noProof="0" dirty="0" err="1"/>
              <a:t>next</a:t>
            </a:r>
            <a:r>
              <a:rPr lang="fr-FR" noProof="0" dirty="0"/>
              <a:t> vs 19-20…</a:t>
            </a:r>
          </a:p>
          <a:p>
            <a:pPr marL="0" indent="-171450" defTabSz="173736">
              <a:buFont typeface="Wingdings" panose="05000000000000000000" pitchFamily="2" charset="2"/>
              <a:buChar char="Ø"/>
            </a:pPr>
            <a:r>
              <a:rPr lang="fr-FR" noProof="0" dirty="0" err="1"/>
              <a:t>Being</a:t>
            </a:r>
            <a:r>
              <a:rPr lang="fr-FR" noProof="0" dirty="0"/>
              <a:t> </a:t>
            </a:r>
            <a:r>
              <a:rPr lang="fr-FR" noProof="0" dirty="0" err="1"/>
              <a:t>saved</a:t>
            </a:r>
            <a:r>
              <a:rPr lang="fr-FR" noProof="0" dirty="0"/>
              <a:t> </a:t>
            </a:r>
            <a:r>
              <a:rPr lang="fr-FR" noProof="0" dirty="0" err="1"/>
              <a:t>is</a:t>
            </a:r>
            <a:r>
              <a:rPr lang="fr-FR" noProof="0" dirty="0"/>
              <a:t> </a:t>
            </a:r>
            <a:r>
              <a:rPr lang="fr-FR" u="sng" noProof="0" dirty="0"/>
              <a:t>not </a:t>
            </a:r>
            <a:r>
              <a:rPr lang="fr-FR" u="sng" noProof="0" dirty="0" err="1"/>
              <a:t>just</a:t>
            </a:r>
            <a:r>
              <a:rPr lang="fr-FR" noProof="0" dirty="0"/>
              <a:t> a ticket for Heaven.  [Read]</a:t>
            </a:r>
          </a:p>
          <a:p>
            <a:pPr marL="0" indent="-171450" defTabSz="173736">
              <a:buFont typeface="Wingdings" panose="05000000000000000000" pitchFamily="2" charset="2"/>
              <a:buChar char="Ø"/>
            </a:pPr>
            <a:r>
              <a:rPr lang="fr-FR" noProof="0" dirty="0"/>
              <a:t>Christ </a:t>
            </a:r>
            <a:r>
              <a:rPr lang="fr-FR" noProof="0" dirty="0" err="1"/>
              <a:t>comes</a:t>
            </a:r>
            <a:r>
              <a:rPr lang="fr-FR" noProof="0" dirty="0"/>
              <a:t> </a:t>
            </a:r>
            <a:r>
              <a:rPr lang="fr-FR" noProof="0" dirty="0" err="1"/>
              <a:t>after</a:t>
            </a:r>
            <a:r>
              <a:rPr lang="fr-FR" noProof="0" dirty="0"/>
              <a:t> </a:t>
            </a:r>
            <a:r>
              <a:rPr lang="fr-FR" noProof="0" dirty="0" err="1"/>
              <a:t>you</a:t>
            </a:r>
            <a:r>
              <a:rPr lang="fr-FR" noProof="0" dirty="0"/>
              <a:t>, to </a:t>
            </a:r>
            <a:r>
              <a:rPr lang="fr-FR" u="sng" noProof="0" dirty="0"/>
              <a:t>change</a:t>
            </a:r>
            <a:r>
              <a:rPr lang="fr-FR" baseline="0" noProof="0" dirty="0"/>
              <a:t> </a:t>
            </a:r>
            <a:r>
              <a:rPr lang="fr-FR" baseline="0" noProof="0" dirty="0" err="1"/>
              <a:t>your</a:t>
            </a:r>
            <a:r>
              <a:rPr lang="fr-FR" baseline="0" noProof="0" dirty="0"/>
              <a:t> </a:t>
            </a:r>
            <a:r>
              <a:rPr lang="fr-FR" baseline="0" noProof="0" dirty="0" err="1"/>
              <a:t>whole</a:t>
            </a:r>
            <a:r>
              <a:rPr lang="fr-FR" baseline="0" noProof="0" dirty="0"/>
              <a:t> life.</a:t>
            </a:r>
          </a:p>
          <a:p>
            <a:pPr marL="0" indent="0" defTabSz="173736">
              <a:buFont typeface="Wingdings" panose="05000000000000000000" pitchFamily="2" charset="2"/>
              <a:buNone/>
            </a:pPr>
            <a:r>
              <a:rPr lang="fr-FR" baseline="0" noProof="0" dirty="0"/>
              <a:t>	Most </a:t>
            </a:r>
            <a:r>
              <a:rPr lang="fr-FR" baseline="0" noProof="0" dirty="0" err="1"/>
              <a:t>so-called</a:t>
            </a:r>
            <a:r>
              <a:rPr lang="fr-FR" baseline="0" noProof="0" dirty="0"/>
              <a:t> </a:t>
            </a:r>
            <a:r>
              <a:rPr lang="fr-FR" u="sng" baseline="0" noProof="0" dirty="0" err="1"/>
              <a:t>Christians</a:t>
            </a:r>
            <a:r>
              <a:rPr lang="fr-FR" baseline="0" noProof="0" dirty="0"/>
              <a:t> </a:t>
            </a:r>
            <a:r>
              <a:rPr lang="fr-FR" baseline="0" noProof="0" dirty="0" err="1"/>
              <a:t>just</a:t>
            </a:r>
            <a:r>
              <a:rPr lang="fr-FR" baseline="0" noProof="0" dirty="0"/>
              <a:t> </a:t>
            </a:r>
            <a:r>
              <a:rPr lang="fr-FR" baseline="0" noProof="0" dirty="0" err="1"/>
              <a:t>don’t</a:t>
            </a:r>
            <a:r>
              <a:rPr lang="fr-FR" baseline="0" noProof="0" dirty="0"/>
              <a:t> </a:t>
            </a:r>
            <a:r>
              <a:rPr lang="fr-FR" baseline="0" noProof="0" dirty="0" err="1"/>
              <a:t>get</a:t>
            </a:r>
            <a:r>
              <a:rPr lang="fr-FR" baseline="0" noProof="0" dirty="0"/>
              <a:t> </a:t>
            </a:r>
            <a:r>
              <a:rPr lang="fr-FR" baseline="0" noProof="0" dirty="0" err="1"/>
              <a:t>it</a:t>
            </a:r>
            <a:r>
              <a:rPr lang="fr-FR" baseline="0" noProof="0" dirty="0"/>
              <a:t>.</a:t>
            </a:r>
          </a:p>
          <a:p>
            <a:pPr marL="0" indent="0" defTabSz="173736">
              <a:buFont typeface="Wingdings" panose="05000000000000000000" pitchFamily="2" charset="2"/>
              <a:buNone/>
            </a:pPr>
            <a:r>
              <a:rPr lang="fr-FR" baseline="0" noProof="0" dirty="0"/>
              <a:t>	</a:t>
            </a:r>
            <a:r>
              <a:rPr lang="fr-FR" baseline="0" noProof="0" dirty="0" err="1"/>
              <a:t>True</a:t>
            </a:r>
            <a:r>
              <a:rPr lang="fr-FR" baseline="0" noProof="0" dirty="0"/>
              <a:t> salvation </a:t>
            </a:r>
            <a:r>
              <a:rPr lang="fr-FR" baseline="0" noProof="0" dirty="0" err="1"/>
              <a:t>means</a:t>
            </a:r>
            <a:r>
              <a:rPr lang="fr-FR" baseline="0" noProof="0" dirty="0"/>
              <a:t> </a:t>
            </a:r>
            <a:r>
              <a:rPr lang="fr-FR" u="sng" baseline="0" noProof="0" dirty="0"/>
              <a:t>change</a:t>
            </a:r>
            <a:r>
              <a:rPr lang="fr-FR" baseline="0" noProof="0" dirty="0"/>
              <a:t> !</a:t>
            </a:r>
            <a:endParaRPr lang="fr-FR"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4</a:t>
            </a:fld>
            <a:endParaRPr lang="fr-FR"/>
          </a:p>
        </p:txBody>
      </p:sp>
    </p:spTree>
    <p:extLst>
      <p:ext uri="{BB962C8B-B14F-4D97-AF65-F5344CB8AC3E}">
        <p14:creationId xmlns:p14="http://schemas.microsoft.com/office/powerpoint/2010/main" val="4189244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Lk5v7-8. [Read]</a:t>
            </a:r>
          </a:p>
          <a:p>
            <a:pPr marL="0" indent="-171450" defTabSz="173736">
              <a:buFont typeface="Wingdings" panose="05000000000000000000" pitchFamily="2" charset="2"/>
              <a:buChar char="Ø"/>
            </a:pPr>
            <a:r>
              <a:rPr lang="fr-FR" noProof="0" dirty="0"/>
              <a:t>This</a:t>
            </a:r>
            <a:r>
              <a:rPr lang="fr-FR" baseline="0" noProof="0" dirty="0"/>
              <a:t> </a:t>
            </a:r>
            <a:r>
              <a:rPr lang="fr-FR" baseline="0" noProof="0" dirty="0" err="1"/>
              <a:t>is</a:t>
            </a:r>
            <a:r>
              <a:rPr lang="fr-FR" baseline="0" noProof="0" dirty="0"/>
              <a:t> the </a:t>
            </a:r>
            <a:r>
              <a:rPr lang="fr-FR" u="sng" baseline="0" noProof="0" dirty="0"/>
              <a:t>3</a:t>
            </a:r>
            <a:r>
              <a:rPr lang="fr-FR" u="sng" baseline="30000" noProof="0" dirty="0"/>
              <a:t>rd</a:t>
            </a:r>
            <a:r>
              <a:rPr lang="fr-FR" u="sng" baseline="0" noProof="0" dirty="0"/>
              <a:t> </a:t>
            </a:r>
            <a:r>
              <a:rPr lang="fr-FR" u="sng" baseline="0" noProof="0" dirty="0" err="1"/>
              <a:t>encounter</a:t>
            </a:r>
            <a:r>
              <a:rPr lang="fr-FR" baseline="0" noProof="0" dirty="0"/>
              <a:t> w/ JC.</a:t>
            </a:r>
          </a:p>
          <a:p>
            <a:pPr marL="0" indent="0" defTabSz="173736">
              <a:buFont typeface="Wingdings" panose="05000000000000000000" pitchFamily="2" charset="2"/>
              <a:buNone/>
            </a:pPr>
            <a:r>
              <a:rPr lang="fr-FR" baseline="0" noProof="0" dirty="0"/>
              <a:t>	</a:t>
            </a:r>
            <a:r>
              <a:rPr lang="fr-FR" baseline="0" noProof="0" dirty="0" err="1"/>
              <a:t>Jesus</a:t>
            </a:r>
            <a:r>
              <a:rPr lang="fr-FR" baseline="0" noProof="0" dirty="0"/>
              <a:t> </a:t>
            </a:r>
            <a:r>
              <a:rPr lang="fr-FR" baseline="0" noProof="0" dirty="0" err="1"/>
              <a:t>had</a:t>
            </a:r>
            <a:r>
              <a:rPr lang="fr-FR" baseline="0" noProof="0" dirty="0"/>
              <a:t> </a:t>
            </a:r>
            <a:r>
              <a:rPr lang="fr-FR" baseline="0" noProof="0" dirty="0" err="1"/>
              <a:t>just</a:t>
            </a:r>
            <a:r>
              <a:rPr lang="fr-FR" baseline="0" noProof="0" dirty="0"/>
              <a:t> </a:t>
            </a:r>
            <a:r>
              <a:rPr lang="fr-FR" baseline="0" noProof="0" dirty="0" err="1"/>
              <a:t>demonstrated</a:t>
            </a:r>
            <a:r>
              <a:rPr lang="fr-FR" baseline="0" noProof="0" dirty="0"/>
              <a:t> </a:t>
            </a:r>
            <a:r>
              <a:rPr lang="fr-FR" baseline="0" noProof="0" dirty="0" err="1"/>
              <a:t>His</a:t>
            </a:r>
            <a:r>
              <a:rPr lang="fr-FR" baseline="0" noProof="0" dirty="0"/>
              <a:t> </a:t>
            </a:r>
            <a:r>
              <a:rPr lang="fr-FR" u="sng" baseline="0" noProof="0" dirty="0"/>
              <a:t>power</a:t>
            </a:r>
            <a:r>
              <a:rPr lang="fr-FR" baseline="0" noProof="0" dirty="0"/>
              <a:t> to change all of nature.</a:t>
            </a:r>
          </a:p>
          <a:p>
            <a:pPr marL="0" indent="0" defTabSz="173736">
              <a:buFont typeface="Wingdings" panose="05000000000000000000" pitchFamily="2" charset="2"/>
              <a:buNone/>
            </a:pPr>
            <a:r>
              <a:rPr lang="fr-FR" noProof="0" dirty="0"/>
              <a:t>	Peter </a:t>
            </a:r>
            <a:r>
              <a:rPr lang="fr-FR" noProof="0" dirty="0" err="1"/>
              <a:t>saw</a:t>
            </a:r>
            <a:r>
              <a:rPr lang="fr-FR" noProof="0" dirty="0"/>
              <a:t> </a:t>
            </a:r>
            <a:r>
              <a:rPr lang="fr-FR" noProof="0" dirty="0" err="1"/>
              <a:t>where</a:t>
            </a:r>
            <a:r>
              <a:rPr lang="fr-FR" noProof="0" dirty="0"/>
              <a:t> Christ </a:t>
            </a:r>
            <a:r>
              <a:rPr lang="fr-FR" noProof="0" dirty="0" err="1"/>
              <a:t>was</a:t>
            </a:r>
            <a:r>
              <a:rPr lang="fr-FR" noProof="0" dirty="0"/>
              <a:t> </a:t>
            </a:r>
            <a:r>
              <a:rPr lang="fr-FR" u="sng" noProof="0" dirty="0" err="1"/>
              <a:t>leading</a:t>
            </a:r>
            <a:r>
              <a:rPr lang="fr-FR" baseline="0" noProof="0" dirty="0"/>
              <a:t> and </a:t>
            </a:r>
            <a:r>
              <a:rPr lang="fr-FR" baseline="0" noProof="0" dirty="0" err="1"/>
              <a:t>called</a:t>
            </a:r>
            <a:r>
              <a:rPr lang="fr-FR" baseline="0" noProof="0" dirty="0"/>
              <a:t> </a:t>
            </a:r>
            <a:r>
              <a:rPr lang="fr-FR" baseline="0" noProof="0" dirty="0" err="1"/>
              <a:t>Him</a:t>
            </a:r>
            <a:r>
              <a:rPr lang="fr-FR" baseline="0" noProof="0" dirty="0"/>
              <a:t> ‘</a:t>
            </a:r>
            <a:r>
              <a:rPr lang="fr-FR" u="none" baseline="0" noProof="0" dirty="0"/>
              <a:t>Lord</a:t>
            </a:r>
            <a:r>
              <a:rPr lang="fr-FR" baseline="0" noProof="0" dirty="0"/>
              <a:t>’.</a:t>
            </a:r>
            <a:endParaRPr lang="fr-FR" noProof="0" dirty="0"/>
          </a:p>
          <a:p>
            <a:pPr marL="0" indent="-171450" defTabSz="173736">
              <a:buFont typeface="Wingdings" panose="05000000000000000000" pitchFamily="2" charset="2"/>
              <a:buChar char="Ø"/>
            </a:pPr>
            <a:r>
              <a:rPr lang="fr-FR" baseline="0" noProof="0" dirty="0"/>
              <a:t>But, Peter </a:t>
            </a:r>
            <a:r>
              <a:rPr lang="fr-FR" baseline="0" noProof="0" dirty="0" err="1"/>
              <a:t>saw</a:t>
            </a:r>
            <a:r>
              <a:rPr lang="fr-FR" baseline="0" noProof="0" dirty="0"/>
              <a:t> </a:t>
            </a:r>
            <a:r>
              <a:rPr lang="fr-FR" baseline="0" noProof="0" dirty="0" err="1"/>
              <a:t>himself</a:t>
            </a:r>
            <a:r>
              <a:rPr lang="fr-FR" baseline="0" noProof="0" dirty="0"/>
              <a:t> </a:t>
            </a:r>
            <a:r>
              <a:rPr lang="fr-FR" u="sng" baseline="0" noProof="0" dirty="0" err="1"/>
              <a:t>sinking</a:t>
            </a:r>
            <a:r>
              <a:rPr lang="fr-FR" baseline="0" noProof="0" dirty="0"/>
              <a:t>.</a:t>
            </a:r>
          </a:p>
          <a:p>
            <a:pPr marL="0" indent="0" defTabSz="173736">
              <a:buFont typeface="Wingdings" panose="05000000000000000000" pitchFamily="2" charset="2"/>
              <a:buNone/>
            </a:pPr>
            <a:r>
              <a:rPr lang="fr-FR" baseline="0" noProof="0" dirty="0"/>
              <a:t>	</a:t>
            </a:r>
            <a:r>
              <a:rPr lang="fr-FR" u="sng" baseline="0" noProof="0" dirty="0"/>
              <a:t>Conversion</a:t>
            </a:r>
            <a:r>
              <a:rPr lang="fr-FR" baseline="0" noProof="0" dirty="0"/>
              <a:t> </a:t>
            </a:r>
            <a:r>
              <a:rPr lang="fr-FR" baseline="0" noProof="0" dirty="0" err="1"/>
              <a:t>requires</a:t>
            </a:r>
            <a:r>
              <a:rPr lang="fr-FR" baseline="0" noProof="0" dirty="0"/>
              <a:t> confession</a:t>
            </a:r>
            <a:endParaRPr lang="fr-FR"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5</a:t>
            </a:fld>
            <a:endParaRPr lang="fr-FR"/>
          </a:p>
        </p:txBody>
      </p:sp>
    </p:spTree>
    <p:extLst>
      <p:ext uri="{BB962C8B-B14F-4D97-AF65-F5344CB8AC3E}">
        <p14:creationId xmlns:p14="http://schemas.microsoft.com/office/powerpoint/2010/main" val="917327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the</a:t>
            </a:r>
            <a:r>
              <a:rPr lang="fr-FR" baseline="0" noProof="0" dirty="0"/>
              <a:t> </a:t>
            </a:r>
            <a:r>
              <a:rPr lang="fr-FR" baseline="0" noProof="0" dirty="0" err="1"/>
              <a:t>next</a:t>
            </a:r>
            <a:r>
              <a:rPr lang="fr-FR" baseline="0" noProof="0" dirty="0"/>
              <a:t> verse.[Read]</a:t>
            </a:r>
            <a:endParaRPr lang="fr-FR" noProof="0" dirty="0"/>
          </a:p>
          <a:p>
            <a:pPr marL="0" indent="-171450" defTabSz="173736">
              <a:buFont typeface="Wingdings" panose="05000000000000000000" pitchFamily="2" charset="2"/>
              <a:buChar char="Ø"/>
            </a:pPr>
            <a:r>
              <a:rPr lang="fr-FR" noProof="0" dirty="0"/>
              <a:t>He</a:t>
            </a:r>
            <a:r>
              <a:rPr lang="fr-FR" baseline="0" noProof="0" dirty="0"/>
              <a:t> </a:t>
            </a:r>
            <a:r>
              <a:rPr lang="fr-FR" baseline="0" noProof="0" dirty="0" err="1"/>
              <a:t>thought</a:t>
            </a:r>
            <a:r>
              <a:rPr lang="fr-FR" baseline="0" noProof="0" dirty="0"/>
              <a:t> </a:t>
            </a:r>
            <a:r>
              <a:rPr lang="fr-FR" baseline="0" noProof="0" dirty="0" err="1"/>
              <a:t>he</a:t>
            </a:r>
            <a:r>
              <a:rPr lang="fr-FR" baseline="0" noProof="0" dirty="0"/>
              <a:t> </a:t>
            </a:r>
            <a:r>
              <a:rPr lang="fr-FR" baseline="0" noProof="0" dirty="0" err="1"/>
              <a:t>was</a:t>
            </a:r>
            <a:r>
              <a:rPr lang="fr-FR" baseline="0" noProof="0" dirty="0"/>
              <a:t> </a:t>
            </a:r>
            <a:r>
              <a:rPr lang="fr-FR" u="sng" baseline="0" noProof="0" dirty="0" err="1"/>
              <a:t>unworthy</a:t>
            </a:r>
            <a:r>
              <a:rPr lang="fr-FR" baseline="0" noProof="0" dirty="0"/>
              <a:t>.</a:t>
            </a:r>
          </a:p>
          <a:p>
            <a:pPr marL="0" indent="0" defTabSz="173736">
              <a:buFont typeface="Wingdings" panose="05000000000000000000" pitchFamily="2" charset="2"/>
              <a:buNone/>
            </a:pPr>
            <a:r>
              <a:rPr lang="fr-FR" u="none" baseline="0" noProof="0" dirty="0"/>
              <a:t>	</a:t>
            </a:r>
            <a:r>
              <a:rPr lang="fr-FR" u="sng" baseline="0" noProof="0" dirty="0"/>
              <a:t>Fear</a:t>
            </a:r>
            <a:r>
              <a:rPr lang="fr-FR" baseline="0" noProof="0" dirty="0"/>
              <a:t> </a:t>
            </a:r>
            <a:r>
              <a:rPr lang="fr-FR" baseline="0" noProof="0" dirty="0" err="1"/>
              <a:t>is</a:t>
            </a:r>
            <a:r>
              <a:rPr lang="fr-FR" baseline="0" noProof="0" dirty="0"/>
              <a:t> the opposite of </a:t>
            </a:r>
            <a:r>
              <a:rPr lang="fr-FR" baseline="0" noProof="0" dirty="0" err="1"/>
              <a:t>faith</a:t>
            </a:r>
            <a:r>
              <a:rPr lang="fr-FR" baseline="0" noProof="0" dirty="0"/>
              <a:t> !</a:t>
            </a:r>
          </a:p>
          <a:p>
            <a:pPr marL="0" indent="0" defTabSz="173736">
              <a:buFont typeface="Wingdings" panose="05000000000000000000" pitchFamily="2" charset="2"/>
              <a:buNone/>
            </a:pPr>
            <a:r>
              <a:rPr lang="fr-FR" baseline="0" noProof="0" dirty="0"/>
              <a:t>	Christ calls us to </a:t>
            </a:r>
            <a:r>
              <a:rPr lang="fr-FR" u="sng" baseline="0" noProof="0" dirty="0"/>
              <a:t>trust </a:t>
            </a:r>
            <a:r>
              <a:rPr lang="fr-FR" u="sng" baseline="0" noProof="0" dirty="0" err="1"/>
              <a:t>Him</a:t>
            </a:r>
            <a:r>
              <a:rPr lang="fr-FR" baseline="0" noProof="0" dirty="0"/>
              <a:t>.</a:t>
            </a:r>
          </a:p>
          <a:p>
            <a:pPr marL="0" indent="-171450" defTabSz="173736">
              <a:buFont typeface="Wingdings" panose="05000000000000000000" pitchFamily="2" charset="2"/>
              <a:buChar char="Ø"/>
            </a:pPr>
            <a:r>
              <a:rPr lang="fr-FR" baseline="0" noProof="0" dirty="0"/>
              <a:t>Faith in Christ </a:t>
            </a:r>
            <a:r>
              <a:rPr lang="fr-FR" baseline="0" noProof="0" dirty="0" err="1"/>
              <a:t>is</a:t>
            </a:r>
            <a:r>
              <a:rPr lang="fr-FR" baseline="0" noProof="0" dirty="0"/>
              <a:t> </a:t>
            </a:r>
            <a:r>
              <a:rPr lang="fr-FR" b="1" i="1" baseline="0" noProof="0" dirty="0"/>
              <a:t>more</a:t>
            </a:r>
            <a:r>
              <a:rPr lang="fr-FR" baseline="0" noProof="0" dirty="0"/>
              <a:t> </a:t>
            </a:r>
            <a:r>
              <a:rPr lang="fr-FR" baseline="0" noProof="0" dirty="0" err="1"/>
              <a:t>than</a:t>
            </a:r>
            <a:r>
              <a:rPr lang="fr-FR" baseline="0" noProof="0" dirty="0"/>
              <a:t> a </a:t>
            </a:r>
            <a:r>
              <a:rPr lang="fr-FR" u="sng" baseline="0" noProof="0" dirty="0"/>
              <a:t>mental</a:t>
            </a:r>
            <a:r>
              <a:rPr lang="fr-FR" baseline="0" noProof="0" dirty="0"/>
              <a:t> </a:t>
            </a:r>
            <a:r>
              <a:rPr lang="fr-FR" baseline="0" noProof="0" dirty="0" err="1"/>
              <a:t>belief</a:t>
            </a:r>
            <a:r>
              <a:rPr lang="fr-FR" baseline="0" noProof="0" dirty="0"/>
              <a:t> in </a:t>
            </a:r>
            <a:r>
              <a:rPr lang="fr-FR" baseline="0" noProof="0" dirty="0" err="1"/>
              <a:t>biblical</a:t>
            </a:r>
            <a:r>
              <a:rPr lang="fr-FR" baseline="0" noProof="0" dirty="0"/>
              <a:t> </a:t>
            </a:r>
            <a:r>
              <a:rPr lang="fr-FR" baseline="0" noProof="0" dirty="0" err="1"/>
              <a:t>truth</a:t>
            </a:r>
            <a:r>
              <a:rPr lang="fr-FR" baseline="0" noProof="0" dirty="0"/>
              <a:t>.</a:t>
            </a:r>
          </a:p>
          <a:p>
            <a:pPr marL="0" indent="0" defTabSz="173736">
              <a:buFont typeface="Wingdings" panose="05000000000000000000" pitchFamily="2" charset="2"/>
              <a:buNone/>
            </a:pPr>
            <a:r>
              <a:rPr lang="fr-FR" baseline="0" noProof="0" dirty="0"/>
              <a:t>	To </a:t>
            </a:r>
            <a:r>
              <a:rPr lang="fr-FR" baseline="0" noProof="0" dirty="0" err="1"/>
              <a:t>be</a:t>
            </a:r>
            <a:r>
              <a:rPr lang="fr-FR" baseline="0" noProof="0" dirty="0"/>
              <a:t> </a:t>
            </a:r>
            <a:r>
              <a:rPr lang="fr-FR" baseline="0" noProof="0" dirty="0" err="1"/>
              <a:t>converted</a:t>
            </a:r>
            <a:r>
              <a:rPr lang="fr-FR" baseline="0" noProof="0" dirty="0"/>
              <a:t>, </a:t>
            </a:r>
            <a:r>
              <a:rPr lang="fr-FR" baseline="0" noProof="0" dirty="0" err="1"/>
              <a:t>you</a:t>
            </a:r>
            <a:r>
              <a:rPr lang="fr-FR" baseline="0" noProof="0" dirty="0"/>
              <a:t> must </a:t>
            </a:r>
            <a:r>
              <a:rPr lang="fr-FR" u="sng" baseline="0" noProof="0" dirty="0"/>
              <a:t>trust Christ</a:t>
            </a:r>
            <a:r>
              <a:rPr lang="fr-FR" baseline="0" noProof="0" dirty="0"/>
              <a:t> to change </a:t>
            </a:r>
            <a:r>
              <a:rPr lang="fr-FR" baseline="0" noProof="0" dirty="0" err="1"/>
              <a:t>you</a:t>
            </a:r>
            <a:r>
              <a:rPr lang="fr-FR" baseline="0" noProof="0" dirty="0"/>
              <a:t>.</a:t>
            </a:r>
          </a:p>
          <a:p>
            <a:pPr marL="0" indent="-171450" defTabSz="173736">
              <a:buFont typeface="Wingdings" panose="05000000000000000000" pitchFamily="2" charset="2"/>
              <a:buChar char="Ø"/>
            </a:pPr>
            <a:endParaRPr lang="fr-FR"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6</a:t>
            </a:fld>
            <a:endParaRPr lang="fr-FR"/>
          </a:p>
        </p:txBody>
      </p:sp>
    </p:spTree>
    <p:extLst>
      <p:ext uri="{BB962C8B-B14F-4D97-AF65-F5344CB8AC3E}">
        <p14:creationId xmlns:p14="http://schemas.microsoft.com/office/powerpoint/2010/main" val="3761026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Lk22v31-32. [Read]</a:t>
            </a:r>
          </a:p>
          <a:p>
            <a:pPr marL="0" indent="-171450" defTabSz="173736">
              <a:buFont typeface="Wingdings" panose="05000000000000000000" pitchFamily="2" charset="2"/>
              <a:buChar char="Ø"/>
            </a:pPr>
            <a:r>
              <a:rPr lang="fr-FR" noProof="0" dirty="0" err="1"/>
              <a:t>Jesus</a:t>
            </a:r>
            <a:r>
              <a:rPr lang="fr-FR" noProof="0" dirty="0"/>
              <a:t> </a:t>
            </a:r>
            <a:r>
              <a:rPr lang="fr-FR" noProof="0" dirty="0" err="1"/>
              <a:t>reverted</a:t>
            </a:r>
            <a:r>
              <a:rPr lang="fr-FR" noProof="0" dirty="0"/>
              <a:t> to </a:t>
            </a:r>
            <a:r>
              <a:rPr lang="fr-FR" u="sng" noProof="0" dirty="0" err="1"/>
              <a:t>Peter’s</a:t>
            </a:r>
            <a:r>
              <a:rPr lang="fr-FR" u="sng" noProof="0" dirty="0"/>
              <a:t> </a:t>
            </a:r>
            <a:r>
              <a:rPr lang="fr-FR" u="sng" noProof="0" dirty="0" err="1"/>
              <a:t>old</a:t>
            </a:r>
            <a:r>
              <a:rPr lang="fr-FR" u="sng" noProof="0" dirty="0"/>
              <a:t> </a:t>
            </a:r>
            <a:r>
              <a:rPr lang="fr-FR" noProof="0" dirty="0" err="1"/>
              <a:t>name</a:t>
            </a:r>
            <a:r>
              <a:rPr lang="fr-FR" noProof="0" dirty="0"/>
              <a:t> for a </a:t>
            </a:r>
            <a:r>
              <a:rPr lang="fr-FR" noProof="0" dirty="0" err="1"/>
              <a:t>play</a:t>
            </a:r>
            <a:r>
              <a:rPr lang="fr-FR" noProof="0" dirty="0"/>
              <a:t> on </a:t>
            </a:r>
            <a:r>
              <a:rPr lang="fr-FR" noProof="0" dirty="0" err="1"/>
              <a:t>words</a:t>
            </a:r>
            <a:r>
              <a:rPr lang="fr-FR" noProof="0" dirty="0"/>
              <a:t> !</a:t>
            </a:r>
          </a:p>
          <a:p>
            <a:pPr marL="0" indent="0" defTabSz="173736">
              <a:buFont typeface="Wingdings" panose="05000000000000000000" pitchFamily="2" charset="2"/>
              <a:buNone/>
            </a:pPr>
            <a:r>
              <a:rPr lang="fr-FR" noProof="0" dirty="0"/>
              <a:t>	</a:t>
            </a:r>
            <a:r>
              <a:rPr lang="fr-FR" u="sng" noProof="0" dirty="0"/>
              <a:t>All </a:t>
            </a:r>
            <a:r>
              <a:rPr lang="fr-FR" u="sng" noProof="0" dirty="0" err="1"/>
              <a:t>you</a:t>
            </a:r>
            <a:r>
              <a:rPr lang="fr-FR" u="sng" noProof="0" dirty="0"/>
              <a:t> </a:t>
            </a:r>
            <a:r>
              <a:rPr lang="fr-FR" u="sng" noProof="0" dirty="0" err="1"/>
              <a:t>can</a:t>
            </a:r>
            <a:r>
              <a:rPr lang="fr-FR" u="sng" noProof="0" dirty="0"/>
              <a:t> do</a:t>
            </a:r>
            <a:r>
              <a:rPr lang="fr-FR" noProof="0" dirty="0"/>
              <a:t> </a:t>
            </a:r>
            <a:r>
              <a:rPr lang="fr-FR" noProof="0" dirty="0" err="1"/>
              <a:t>is</a:t>
            </a:r>
            <a:r>
              <a:rPr lang="fr-FR" noProof="0" dirty="0"/>
              <a:t> have </a:t>
            </a:r>
            <a:r>
              <a:rPr lang="fr-FR" noProof="0" dirty="0" err="1"/>
              <a:t>faith</a:t>
            </a:r>
            <a:r>
              <a:rPr lang="fr-FR" noProof="0" dirty="0"/>
              <a:t> for Christ to </a:t>
            </a:r>
            <a:r>
              <a:rPr lang="fr-FR" noProof="0" dirty="0" err="1"/>
              <a:t>mediate</a:t>
            </a:r>
            <a:r>
              <a:rPr lang="fr-FR" baseline="0" noProof="0" dirty="0"/>
              <a:t> for </a:t>
            </a:r>
            <a:r>
              <a:rPr lang="fr-FR" baseline="0" noProof="0" dirty="0" err="1"/>
              <a:t>you</a:t>
            </a:r>
            <a:r>
              <a:rPr lang="fr-FR" baseline="0" noProof="0" dirty="0"/>
              <a:t>.</a:t>
            </a:r>
          </a:p>
          <a:p>
            <a:pPr marL="0" indent="-171450" defTabSz="173736">
              <a:buFont typeface="Wingdings" panose="05000000000000000000" pitchFamily="2" charset="2"/>
              <a:buChar char="Ø"/>
            </a:pPr>
            <a:r>
              <a:rPr lang="fr-FR" baseline="0" noProof="0" dirty="0"/>
              <a:t>P</a:t>
            </a:r>
            <a:r>
              <a:rPr lang="fr-FR" noProof="0" dirty="0"/>
              <a:t>eter </a:t>
            </a:r>
            <a:r>
              <a:rPr lang="fr-FR" noProof="0" dirty="0" err="1"/>
              <a:t>was</a:t>
            </a:r>
            <a:r>
              <a:rPr lang="fr-FR" noProof="0" dirty="0"/>
              <a:t> </a:t>
            </a:r>
            <a:r>
              <a:rPr lang="fr-FR" u="sng" noProof="0" dirty="0"/>
              <a:t>not </a:t>
            </a:r>
            <a:r>
              <a:rPr lang="fr-FR" u="sng" noProof="0" dirty="0" err="1"/>
              <a:t>yet</a:t>
            </a:r>
            <a:r>
              <a:rPr lang="fr-FR" u="sng" noProof="0" dirty="0"/>
              <a:t> </a:t>
            </a:r>
            <a:r>
              <a:rPr lang="fr-FR" u="sng" noProof="0" dirty="0" err="1"/>
              <a:t>converted</a:t>
            </a:r>
            <a:r>
              <a:rPr lang="fr-FR" u="sng" noProof="0" dirty="0"/>
              <a:t> </a:t>
            </a:r>
            <a:r>
              <a:rPr lang="fr-FR" noProof="0" dirty="0" err="1"/>
              <a:t>because</a:t>
            </a:r>
            <a:r>
              <a:rPr lang="fr-FR" noProof="0" dirty="0"/>
              <a:t> the </a:t>
            </a:r>
            <a:r>
              <a:rPr lang="fr-FR" noProof="0" dirty="0" err="1"/>
              <a:t>word</a:t>
            </a:r>
            <a:r>
              <a:rPr lang="fr-FR" noProof="0" dirty="0"/>
              <a:t> in Greek for ‘come back’ </a:t>
            </a:r>
            <a:r>
              <a:rPr lang="fr-FR" noProof="0" dirty="0" err="1"/>
              <a:t>is</a:t>
            </a:r>
            <a:r>
              <a:rPr lang="fr-FR" noProof="0" dirty="0"/>
              <a:t> ‘</a:t>
            </a:r>
            <a:r>
              <a:rPr lang="fr-FR" b="1" i="1" noProof="0" dirty="0" err="1"/>
              <a:t>converted</a:t>
            </a:r>
            <a:r>
              <a:rPr lang="fr-FR" noProof="0" dirty="0"/>
              <a:t>’ (MKJV)</a:t>
            </a:r>
          </a:p>
        </p:txBody>
      </p:sp>
      <p:sp>
        <p:nvSpPr>
          <p:cNvPr id="4" name="Slide Number Placeholder 3"/>
          <p:cNvSpPr>
            <a:spLocks noGrp="1"/>
          </p:cNvSpPr>
          <p:nvPr>
            <p:ph type="sldNum" sz="quarter" idx="10"/>
          </p:nvPr>
        </p:nvSpPr>
        <p:spPr/>
        <p:txBody>
          <a:bodyPr/>
          <a:lstStyle/>
          <a:p>
            <a:fld id="{9F644F76-C23F-496A-BF78-F762963D30C3}" type="slidenum">
              <a:rPr lang="fr-FR" smtClean="0"/>
              <a:t>7</a:t>
            </a:fld>
            <a:endParaRPr lang="fr-FR"/>
          </a:p>
        </p:txBody>
      </p:sp>
    </p:spTree>
    <p:extLst>
      <p:ext uri="{BB962C8B-B14F-4D97-AF65-F5344CB8AC3E}">
        <p14:creationId xmlns:p14="http://schemas.microsoft.com/office/powerpoint/2010/main" val="1155378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Mt18v3. [Read]</a:t>
            </a:r>
          </a:p>
          <a:p>
            <a:pPr marL="0" indent="-171450" defTabSz="173736">
              <a:buFont typeface="Wingdings" panose="05000000000000000000" pitchFamily="2" charset="2"/>
              <a:buChar char="Ø"/>
            </a:pPr>
            <a:r>
              <a:rPr lang="fr-FR" noProof="0" dirty="0"/>
              <a:t>Peter </a:t>
            </a:r>
            <a:r>
              <a:rPr lang="fr-FR" noProof="0" dirty="0" err="1"/>
              <a:t>had</a:t>
            </a:r>
            <a:r>
              <a:rPr lang="fr-FR" noProof="0" dirty="0"/>
              <a:t> been </a:t>
            </a:r>
            <a:r>
              <a:rPr lang="fr-FR" u="sng" noProof="0" dirty="0" err="1"/>
              <a:t>listening</a:t>
            </a:r>
            <a:r>
              <a:rPr lang="fr-FR" noProof="0" dirty="0"/>
              <a:t>, </a:t>
            </a:r>
            <a:r>
              <a:rPr lang="fr-FR" noProof="0" dirty="0" err="1"/>
              <a:t>like</a:t>
            </a:r>
            <a:r>
              <a:rPr lang="fr-FR" noProof="0" dirty="0"/>
              <a:t> </a:t>
            </a:r>
            <a:r>
              <a:rPr lang="fr-FR" noProof="0" dirty="0" err="1"/>
              <a:t>his</a:t>
            </a:r>
            <a:r>
              <a:rPr lang="fr-FR" noProof="0" dirty="0"/>
              <a:t> </a:t>
            </a:r>
            <a:r>
              <a:rPr lang="fr-FR" noProof="0" dirty="0" err="1"/>
              <a:t>name</a:t>
            </a:r>
            <a:r>
              <a:rPr lang="fr-FR" noProof="0" dirty="0"/>
              <a:t> ‘Simon’ </a:t>
            </a:r>
            <a:r>
              <a:rPr lang="fr-FR" noProof="0" dirty="0" err="1"/>
              <a:t>means</a:t>
            </a:r>
            <a:r>
              <a:rPr lang="fr-FR" noProof="0" dirty="0"/>
              <a:t>.</a:t>
            </a:r>
          </a:p>
          <a:p>
            <a:pPr marL="0" indent="-171450" defTabSz="173736">
              <a:buFont typeface="Wingdings" panose="05000000000000000000" pitchFamily="2" charset="2"/>
              <a:buChar char="Ø"/>
            </a:pPr>
            <a:r>
              <a:rPr lang="fr-FR" noProof="0" dirty="0"/>
              <a:t>Christ </a:t>
            </a:r>
            <a:r>
              <a:rPr lang="fr-FR" noProof="0" dirty="0" err="1"/>
              <a:t>taught</a:t>
            </a:r>
            <a:r>
              <a:rPr lang="fr-FR" noProof="0" dirty="0"/>
              <a:t> the </a:t>
            </a:r>
            <a:r>
              <a:rPr lang="fr-FR" u="sng" noProof="0" dirty="0" err="1"/>
              <a:t>necessity</a:t>
            </a:r>
            <a:r>
              <a:rPr lang="fr-FR" noProof="0" dirty="0"/>
              <a:t> of </a:t>
            </a:r>
            <a:r>
              <a:rPr lang="fr-FR" noProof="0" dirty="0" err="1"/>
              <a:t>being</a:t>
            </a:r>
            <a:r>
              <a:rPr lang="fr-FR" noProof="0" dirty="0"/>
              <a:t> </a:t>
            </a:r>
            <a:r>
              <a:rPr lang="fr-FR" noProof="0" dirty="0" err="1"/>
              <a:t>converted</a:t>
            </a:r>
            <a:r>
              <a:rPr lang="fr-FR" noProof="0" dirty="0"/>
              <a:t>. [</a:t>
            </a:r>
            <a:r>
              <a:rPr lang="fr-FR" b="1" noProof="0" dirty="0" err="1"/>
              <a:t>same</a:t>
            </a:r>
            <a:r>
              <a:rPr lang="fr-FR" noProof="0" dirty="0"/>
              <a:t> </a:t>
            </a:r>
            <a:r>
              <a:rPr lang="fr-FR" noProof="0" dirty="0" err="1"/>
              <a:t>Gk</a:t>
            </a:r>
            <a:r>
              <a:rPr lang="fr-FR" noProof="0" dirty="0"/>
              <a:t> </a:t>
            </a:r>
            <a:r>
              <a:rPr lang="fr-FR" noProof="0" dirty="0" err="1"/>
              <a:t>verb</a:t>
            </a:r>
            <a:r>
              <a:rPr lang="fr-FR" noProof="0" dirty="0"/>
              <a:t>]</a:t>
            </a:r>
          </a:p>
          <a:p>
            <a:pPr marL="0" indent="0" defTabSz="173736">
              <a:buFont typeface="Wingdings" panose="05000000000000000000" pitchFamily="2" charset="2"/>
              <a:buNone/>
            </a:pPr>
            <a:r>
              <a:rPr lang="fr-FR" noProof="0" dirty="0"/>
              <a:t>	Notice the </a:t>
            </a:r>
            <a:r>
              <a:rPr lang="fr-FR" u="sng" noProof="0" dirty="0"/>
              <a:t>passive</a:t>
            </a:r>
            <a:r>
              <a:rPr lang="fr-FR" noProof="0" dirty="0"/>
              <a:t> </a:t>
            </a:r>
            <a:r>
              <a:rPr lang="fr-FR" noProof="0" dirty="0" err="1"/>
              <a:t>voice</a:t>
            </a:r>
            <a:r>
              <a:rPr lang="fr-FR" noProof="0" dirty="0"/>
              <a:t> </a:t>
            </a:r>
            <a:r>
              <a:rPr lang="fr-FR" noProof="0" dirty="0" err="1"/>
              <a:t>that</a:t>
            </a:r>
            <a:r>
              <a:rPr lang="fr-FR" noProof="0" dirty="0"/>
              <a:t> </a:t>
            </a:r>
            <a:r>
              <a:rPr lang="fr-FR" noProof="0" dirty="0" err="1"/>
              <a:t>indicated</a:t>
            </a:r>
            <a:r>
              <a:rPr lang="fr-FR" noProof="0" dirty="0"/>
              <a:t> </a:t>
            </a:r>
            <a:r>
              <a:rPr lang="fr-FR" noProof="0" dirty="0" err="1"/>
              <a:t>someone</a:t>
            </a:r>
            <a:r>
              <a:rPr lang="fr-FR" noProof="0" dirty="0"/>
              <a:t> </a:t>
            </a:r>
            <a:r>
              <a:rPr lang="fr-FR" noProof="0" dirty="0" err="1"/>
              <a:t>else</a:t>
            </a:r>
            <a:r>
              <a:rPr lang="fr-FR" baseline="0" noProof="0" dirty="0"/>
              <a:t> </a:t>
            </a:r>
            <a:r>
              <a:rPr lang="fr-FR" baseline="0" noProof="0" dirty="0" err="1"/>
              <a:t>does</a:t>
            </a:r>
            <a:r>
              <a:rPr lang="fr-FR" baseline="0" noProof="0" dirty="0"/>
              <a:t> </a:t>
            </a:r>
            <a:r>
              <a:rPr lang="fr-FR" baseline="0" noProof="0" dirty="0" err="1"/>
              <a:t>it</a:t>
            </a:r>
            <a:r>
              <a:rPr lang="fr-FR" baseline="0" noProof="0" dirty="0"/>
              <a:t>.</a:t>
            </a:r>
          </a:p>
          <a:p>
            <a:pPr marL="0" indent="0" defTabSz="173736">
              <a:buFont typeface="Wingdings" panose="05000000000000000000" pitchFamily="2" charset="2"/>
              <a:buNone/>
            </a:pPr>
            <a:r>
              <a:rPr lang="fr-FR" u="none" baseline="0" noProof="0" dirty="0"/>
              <a:t>	</a:t>
            </a:r>
            <a:r>
              <a:rPr lang="fr-FR" u="sng" baseline="0" noProof="0" dirty="0" err="1"/>
              <a:t>Only</a:t>
            </a:r>
            <a:r>
              <a:rPr lang="fr-FR" u="sng" baseline="0" noProof="0" dirty="0"/>
              <a:t> </a:t>
            </a:r>
            <a:r>
              <a:rPr lang="fr-FR" u="sng" baseline="0" noProof="0" dirty="0" err="1"/>
              <a:t>God</a:t>
            </a:r>
            <a:r>
              <a:rPr lang="fr-FR" baseline="0" noProof="0" dirty="0"/>
              <a:t> </a:t>
            </a:r>
            <a:r>
              <a:rPr lang="fr-FR" baseline="0" noProof="0" dirty="0" err="1"/>
              <a:t>can</a:t>
            </a:r>
            <a:r>
              <a:rPr lang="fr-FR" baseline="0" noProof="0" dirty="0"/>
              <a:t> </a:t>
            </a:r>
            <a:r>
              <a:rPr lang="fr-FR" baseline="0" noProof="0" dirty="0" err="1"/>
              <a:t>convert</a:t>
            </a:r>
            <a:r>
              <a:rPr lang="fr-FR" baseline="0" noProof="0" dirty="0"/>
              <a:t> </a:t>
            </a:r>
            <a:r>
              <a:rPr lang="fr-FR" baseline="0" noProof="0" dirty="0" err="1"/>
              <a:t>you</a:t>
            </a:r>
            <a:r>
              <a:rPr lang="fr-FR" baseline="0" noProof="0" dirty="0"/>
              <a:t> !</a:t>
            </a:r>
            <a:endParaRPr lang="fr-FR"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8</a:t>
            </a:fld>
            <a:endParaRPr lang="fr-FR"/>
          </a:p>
        </p:txBody>
      </p:sp>
    </p:spTree>
    <p:extLst>
      <p:ext uri="{BB962C8B-B14F-4D97-AF65-F5344CB8AC3E}">
        <p14:creationId xmlns:p14="http://schemas.microsoft.com/office/powerpoint/2010/main" val="3034843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fr-FR" noProof="0" dirty="0"/>
              <a:t>	</a:t>
            </a:r>
            <a:r>
              <a:rPr lang="fr-FR" noProof="0" dirty="0" err="1"/>
              <a:t>Let’s</a:t>
            </a:r>
            <a:r>
              <a:rPr lang="fr-FR" noProof="0" dirty="0"/>
              <a:t> </a:t>
            </a:r>
            <a:r>
              <a:rPr lang="fr-FR" u="sng" noProof="0" dirty="0" err="1"/>
              <a:t>read</a:t>
            </a:r>
            <a:r>
              <a:rPr lang="fr-FR" noProof="0" dirty="0"/>
              <a:t> Lk22v61-62.</a:t>
            </a:r>
            <a:r>
              <a:rPr lang="fr-FR" baseline="0" noProof="0" dirty="0"/>
              <a:t> [Read]</a:t>
            </a:r>
            <a:endParaRPr lang="fr-FR" noProof="0" dirty="0"/>
          </a:p>
          <a:p>
            <a:pPr marL="0" indent="-171450" defTabSz="173736">
              <a:buFont typeface="Wingdings" panose="05000000000000000000" pitchFamily="2" charset="2"/>
              <a:buChar char="Ø"/>
            </a:pPr>
            <a:r>
              <a:rPr lang="fr-FR" noProof="0" dirty="0" err="1"/>
              <a:t>After</a:t>
            </a:r>
            <a:r>
              <a:rPr lang="fr-FR" noProof="0" dirty="0"/>
              <a:t> Peter </a:t>
            </a:r>
            <a:r>
              <a:rPr lang="fr-FR" noProof="0" dirty="0" err="1"/>
              <a:t>denied</a:t>
            </a:r>
            <a:r>
              <a:rPr lang="fr-FR" noProof="0" dirty="0"/>
              <a:t> the Lord, </a:t>
            </a:r>
            <a:r>
              <a:rPr lang="fr-FR" noProof="0" dirty="0" err="1"/>
              <a:t>it</a:t>
            </a:r>
            <a:r>
              <a:rPr lang="fr-FR" noProof="0" dirty="0"/>
              <a:t> </a:t>
            </a:r>
            <a:r>
              <a:rPr lang="fr-FR" noProof="0" dirty="0" err="1"/>
              <a:t>was</a:t>
            </a:r>
            <a:r>
              <a:rPr lang="fr-FR" noProof="0" dirty="0"/>
              <a:t> </a:t>
            </a:r>
            <a:r>
              <a:rPr lang="fr-FR" u="sng" noProof="0" dirty="0" err="1"/>
              <a:t>Christ’s</a:t>
            </a:r>
            <a:r>
              <a:rPr lang="fr-FR" u="sng" noProof="0" dirty="0"/>
              <a:t> </a:t>
            </a:r>
            <a:r>
              <a:rPr lang="fr-FR" u="sng" noProof="0" dirty="0" err="1"/>
              <a:t>words</a:t>
            </a:r>
            <a:r>
              <a:rPr lang="fr-FR" baseline="0" noProof="0" dirty="0"/>
              <a:t> </a:t>
            </a:r>
            <a:r>
              <a:rPr lang="fr-FR" baseline="0" noProof="0" dirty="0" err="1"/>
              <a:t>that</a:t>
            </a:r>
            <a:r>
              <a:rPr lang="fr-FR" baseline="0" noProof="0" dirty="0"/>
              <a:t> </a:t>
            </a:r>
            <a:r>
              <a:rPr lang="fr-FR" baseline="0" noProof="0" dirty="0" err="1"/>
              <a:t>turned</a:t>
            </a:r>
            <a:r>
              <a:rPr lang="fr-FR" baseline="0" noProof="0" dirty="0"/>
              <a:t> </a:t>
            </a:r>
            <a:r>
              <a:rPr lang="fr-FR" baseline="0" noProof="0" dirty="0" err="1"/>
              <a:t>him</a:t>
            </a:r>
            <a:r>
              <a:rPr lang="fr-FR" baseline="0" noProof="0" dirty="0"/>
              <a:t> </a:t>
            </a:r>
            <a:r>
              <a:rPr lang="fr-FR" baseline="0" noProof="0" dirty="0" err="1"/>
              <a:t>around</a:t>
            </a:r>
            <a:r>
              <a:rPr lang="fr-FR" baseline="0" noProof="0" dirty="0"/>
              <a:t> to look at </a:t>
            </a:r>
            <a:r>
              <a:rPr lang="fr-FR" baseline="0" noProof="0" dirty="0" err="1"/>
              <a:t>Jesus</a:t>
            </a:r>
            <a:r>
              <a:rPr lang="fr-FR" baseline="0" noProof="0" dirty="0"/>
              <a:t>.</a:t>
            </a:r>
          </a:p>
          <a:p>
            <a:pPr marL="0" indent="0" defTabSz="173736">
              <a:buFont typeface="Wingdings" panose="05000000000000000000" pitchFamily="2" charset="2"/>
              <a:buNone/>
            </a:pPr>
            <a:r>
              <a:rPr lang="fr-FR" noProof="0" dirty="0"/>
              <a:t>	Peter </a:t>
            </a:r>
            <a:r>
              <a:rPr lang="fr-FR" noProof="0" dirty="0" err="1"/>
              <a:t>had</a:t>
            </a:r>
            <a:r>
              <a:rPr lang="fr-FR" noProof="0" dirty="0"/>
              <a:t> to come to </a:t>
            </a:r>
            <a:r>
              <a:rPr lang="fr-FR" u="sng" noProof="0" dirty="0"/>
              <a:t>end</a:t>
            </a:r>
            <a:r>
              <a:rPr lang="fr-FR" noProof="0" dirty="0"/>
              <a:t> of </a:t>
            </a:r>
            <a:r>
              <a:rPr lang="fr-FR" noProof="0" dirty="0" err="1"/>
              <a:t>himself</a:t>
            </a:r>
            <a:r>
              <a:rPr lang="fr-FR" noProof="0" dirty="0"/>
              <a:t>, </a:t>
            </a:r>
            <a:r>
              <a:rPr lang="fr-FR" noProof="0" dirty="0" err="1"/>
              <a:t>his</a:t>
            </a:r>
            <a:r>
              <a:rPr lang="fr-FR" noProof="0" dirty="0"/>
              <a:t> </a:t>
            </a:r>
            <a:r>
              <a:rPr lang="fr-FR" noProof="0" dirty="0" err="1"/>
              <a:t>pride</a:t>
            </a:r>
            <a:r>
              <a:rPr lang="fr-FR" noProof="0" dirty="0"/>
              <a:t>, </a:t>
            </a:r>
            <a:r>
              <a:rPr lang="fr-FR" noProof="0" dirty="0" err="1"/>
              <a:t>his</a:t>
            </a:r>
            <a:r>
              <a:rPr lang="fr-FR" noProof="0" dirty="0"/>
              <a:t> courage…</a:t>
            </a:r>
          </a:p>
          <a:p>
            <a:pPr marL="0" indent="-171450" defTabSz="173736">
              <a:buFont typeface="Wingdings" panose="05000000000000000000" pitchFamily="2" charset="2"/>
              <a:buChar char="Ø"/>
            </a:pPr>
            <a:r>
              <a:rPr lang="fr-FR" noProof="0" dirty="0"/>
              <a:t>Conversion </a:t>
            </a:r>
            <a:r>
              <a:rPr lang="fr-FR" noProof="0" dirty="0" err="1"/>
              <a:t>without</a:t>
            </a:r>
            <a:r>
              <a:rPr lang="fr-FR" noProof="0" dirty="0"/>
              <a:t> </a:t>
            </a:r>
            <a:r>
              <a:rPr lang="fr-FR" u="sng" noProof="0" dirty="0" err="1"/>
              <a:t>tears</a:t>
            </a:r>
            <a:r>
              <a:rPr lang="fr-FR" noProof="0" dirty="0"/>
              <a:t> </a:t>
            </a:r>
            <a:r>
              <a:rPr lang="fr-FR" noProof="0" dirty="0" err="1"/>
              <a:t>is</a:t>
            </a:r>
            <a:r>
              <a:rPr lang="fr-FR" noProof="0" dirty="0"/>
              <a:t> </a:t>
            </a:r>
            <a:r>
              <a:rPr lang="fr-FR" noProof="0" dirty="0" err="1"/>
              <a:t>doubtful</a:t>
            </a:r>
            <a:r>
              <a:rPr lang="fr-FR" noProof="0" dirty="0"/>
              <a:t>.   </a:t>
            </a:r>
            <a:r>
              <a:rPr lang="fr-FR" noProof="0" dirty="0" err="1"/>
              <a:t>We</a:t>
            </a:r>
            <a:r>
              <a:rPr lang="fr-FR" noProof="0" dirty="0"/>
              <a:t> </a:t>
            </a:r>
            <a:r>
              <a:rPr lang="fr-FR" u="sng" noProof="0" dirty="0"/>
              <a:t>all </a:t>
            </a:r>
            <a:r>
              <a:rPr lang="fr-FR" u="sng" noProof="0" dirty="0" err="1"/>
              <a:t>cry</a:t>
            </a:r>
            <a:r>
              <a:rPr lang="fr-FR" noProof="0" dirty="0"/>
              <a:t> </a:t>
            </a:r>
            <a:r>
              <a:rPr lang="fr-FR" baseline="0" noProof="0" dirty="0" err="1"/>
              <a:t>sometime</a:t>
            </a:r>
            <a:r>
              <a:rPr lang="fr-FR" baseline="0" noProof="0" dirty="0"/>
              <a:t> !</a:t>
            </a:r>
            <a:endParaRPr lang="fr-FR"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9</a:t>
            </a:fld>
            <a:endParaRPr lang="fr-FR"/>
          </a:p>
        </p:txBody>
      </p:sp>
    </p:spTree>
    <p:extLst>
      <p:ext uri="{BB962C8B-B14F-4D97-AF65-F5344CB8AC3E}">
        <p14:creationId xmlns:p14="http://schemas.microsoft.com/office/powerpoint/2010/main" val="4035909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9307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16983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200420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350747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88CE1B-B2D2-4E1F-89AF-E19E6F4D890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413571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4288CE1B-B2D2-4E1F-89AF-E19E6F4D890C}" type="datetimeFigureOut">
              <a:rPr lang="fr-FR" smtClean="0"/>
              <a:t>24/04/2019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4026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4288CE1B-B2D2-4E1F-89AF-E19E6F4D890C}" type="datetimeFigureOut">
              <a:rPr lang="fr-FR" smtClean="0"/>
              <a:t>24/04/2019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162476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4288CE1B-B2D2-4E1F-89AF-E19E6F4D890C}" type="datetimeFigureOut">
              <a:rPr lang="fr-FR" smtClean="0"/>
              <a:t>24/04/2019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163543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CE1B-B2D2-4E1F-89AF-E19E6F4D890C}" type="datetimeFigureOut">
              <a:rPr lang="fr-FR" smtClean="0"/>
              <a:t>24/04/2019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397110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88CE1B-B2D2-4E1F-89AF-E19E6F4D890C}" type="datetimeFigureOut">
              <a:rPr lang="fr-FR" smtClean="0"/>
              <a:t>24/04/2019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8414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88CE1B-B2D2-4E1F-89AF-E19E6F4D890C}" type="datetimeFigureOut">
              <a:rPr lang="fr-FR" smtClean="0"/>
              <a:t>24/04/2019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386082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8CE1B-B2D2-4E1F-89AF-E19E6F4D890C}" type="datetimeFigureOut">
              <a:rPr lang="fr-FR" smtClean="0"/>
              <a:t>24/04/2019</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353A4-D91A-4440-AA8E-CB508D2101B4}" type="slidenum">
              <a:rPr lang="fr-FR" smtClean="0"/>
              <a:t>‹#›</a:t>
            </a:fld>
            <a:endParaRPr lang="fr-FR"/>
          </a:p>
        </p:txBody>
      </p:sp>
    </p:spTree>
    <p:extLst>
      <p:ext uri="{BB962C8B-B14F-4D97-AF65-F5344CB8AC3E}">
        <p14:creationId xmlns:p14="http://schemas.microsoft.com/office/powerpoint/2010/main" val="4027399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1874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Then will </a:t>
            </a:r>
            <a:r>
              <a:rPr lang="en-US" sz="4800" i="1" u="sng" dirty="0">
                <a:solidFill>
                  <a:schemeClr val="bg1"/>
                </a:solidFill>
                <a:latin typeface="Arial" panose="020B0604020202020204" pitchFamily="34" charset="0"/>
                <a:cs typeface="Arial" panose="020B0604020202020204" pitchFamily="34" charset="0"/>
              </a:rPr>
              <a:t>I teach </a:t>
            </a:r>
            <a:r>
              <a:rPr lang="en-US" sz="4800" dirty="0">
                <a:solidFill>
                  <a:schemeClr val="bg1"/>
                </a:solidFill>
                <a:latin typeface="Arial" panose="020B0604020202020204" pitchFamily="34" charset="0"/>
                <a:cs typeface="Arial" panose="020B0604020202020204" pitchFamily="34" charset="0"/>
              </a:rPr>
              <a:t>transgressors thy ways; and sinners shall </a:t>
            </a:r>
            <a:r>
              <a:rPr lang="en-US" sz="4800" b="1" i="1" u="sng" dirty="0">
                <a:solidFill>
                  <a:srgbClr val="FFFF00"/>
                </a:solidFill>
                <a:latin typeface="Arial" panose="020B0604020202020204" pitchFamily="34" charset="0"/>
                <a:cs typeface="Arial" panose="020B0604020202020204" pitchFamily="34" charset="0"/>
              </a:rPr>
              <a:t>be converted </a:t>
            </a:r>
            <a:r>
              <a:rPr lang="en-US" sz="4800" dirty="0">
                <a:solidFill>
                  <a:schemeClr val="bg1"/>
                </a:solidFill>
                <a:latin typeface="Arial" panose="020B0604020202020204" pitchFamily="34" charset="0"/>
                <a:cs typeface="Arial" panose="020B0604020202020204" pitchFamily="34" charset="0"/>
              </a:rPr>
              <a:t>unto thee.  </a:t>
            </a:r>
            <a:r>
              <a:rPr lang="en-US" sz="2400" b="1" i="1" dirty="0">
                <a:solidFill>
                  <a:srgbClr val="00FF00"/>
                </a:solidFill>
                <a:latin typeface="Arial" panose="020B0604020202020204" pitchFamily="34" charset="0"/>
                <a:cs typeface="Arial" panose="020B0604020202020204" pitchFamily="34" charset="0"/>
              </a:rPr>
              <a:t>Psalms 51:13 KJV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Simon was a listener.</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Peter knew the story of David.</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23314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fontScale="92500"/>
          </a:bodyPr>
          <a:lstStyle/>
          <a:p>
            <a:pPr marL="0" indent="0" algn="ctr">
              <a:buNone/>
            </a:pPr>
            <a:r>
              <a:rPr lang="en-US" sz="4800" dirty="0">
                <a:solidFill>
                  <a:schemeClr val="bg1"/>
                </a:solidFill>
                <a:latin typeface="Arial" panose="020B0604020202020204" pitchFamily="34" charset="0"/>
                <a:cs typeface="Arial" panose="020B0604020202020204" pitchFamily="34" charset="0"/>
              </a:rPr>
              <a:t>This people's heart has become dull, and their ears are hard of hearing. </a:t>
            </a:r>
            <a:r>
              <a:rPr lang="en-US" sz="4800" b="1" i="1" u="sng" dirty="0">
                <a:solidFill>
                  <a:srgbClr val="FFFF00"/>
                </a:solidFill>
                <a:latin typeface="Arial" panose="020B0604020202020204" pitchFamily="34" charset="0"/>
                <a:cs typeface="Arial" panose="020B0604020202020204" pitchFamily="34" charset="0"/>
              </a:rPr>
              <a:t>They</a:t>
            </a:r>
            <a:r>
              <a:rPr lang="en-US" sz="4800" dirty="0">
                <a:solidFill>
                  <a:schemeClr val="bg1"/>
                </a:solidFill>
                <a:latin typeface="Arial" panose="020B0604020202020204" pitchFamily="34" charset="0"/>
                <a:cs typeface="Arial" panose="020B0604020202020204" pitchFamily="34" charset="0"/>
              </a:rPr>
              <a:t> have shut their eyes so that they might not see with their eyes, and hear with their ears, and understand with their heart and </a:t>
            </a:r>
            <a:r>
              <a:rPr lang="en-US" sz="4800" b="1" i="1" u="sng" dirty="0">
                <a:solidFill>
                  <a:schemeClr val="bg1"/>
                </a:solidFill>
                <a:latin typeface="Arial" panose="020B0604020202020204" pitchFamily="34" charset="0"/>
                <a:cs typeface="Arial" panose="020B0604020202020204" pitchFamily="34" charset="0"/>
              </a:rPr>
              <a:t>turn</a:t>
            </a:r>
            <a:r>
              <a:rPr lang="en-US" sz="4800" dirty="0">
                <a:solidFill>
                  <a:schemeClr val="bg1"/>
                </a:solidFill>
                <a:latin typeface="Arial" panose="020B0604020202020204" pitchFamily="34" charset="0"/>
                <a:cs typeface="Arial" panose="020B0604020202020204" pitchFamily="34" charset="0"/>
              </a:rPr>
              <a:t>, and I would heal them.' </a:t>
            </a:r>
            <a:r>
              <a:rPr lang="en-US" sz="2600" b="1" i="1" dirty="0">
                <a:solidFill>
                  <a:srgbClr val="00FF00"/>
                </a:solidFill>
                <a:latin typeface="Arial" panose="020B0604020202020204" pitchFamily="34" charset="0"/>
                <a:cs typeface="Arial" panose="020B0604020202020204" pitchFamily="34" charset="0"/>
              </a:rPr>
              <a:t>Matthew 13:15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Jesus taught Peter about free will.</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Conversion is a choice.</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56185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i="1" u="sng" dirty="0">
                <a:solidFill>
                  <a:schemeClr val="bg1"/>
                </a:solidFill>
                <a:latin typeface="Arial" panose="020B0604020202020204" pitchFamily="34" charset="0"/>
                <a:cs typeface="Arial" panose="020B0604020202020204" pitchFamily="34" charset="0"/>
              </a:rPr>
              <a:t>So</a:t>
            </a:r>
            <a:r>
              <a:rPr lang="en-US" sz="4800" dirty="0">
                <a:solidFill>
                  <a:schemeClr val="bg1"/>
                </a:solidFill>
                <a:latin typeface="Arial" panose="020B0604020202020204" pitchFamily="34" charset="0"/>
                <a:cs typeface="Arial" panose="020B0604020202020204" pitchFamily="34" charset="0"/>
              </a:rPr>
              <a:t> when they brought the boats to shore, they </a:t>
            </a:r>
            <a:r>
              <a:rPr lang="en-US" sz="4800" b="1" i="1" u="sng" dirty="0">
                <a:solidFill>
                  <a:srgbClr val="FFFF00"/>
                </a:solidFill>
                <a:latin typeface="Arial" panose="020B0604020202020204" pitchFamily="34" charset="0"/>
                <a:cs typeface="Arial" panose="020B0604020202020204" pitchFamily="34" charset="0"/>
              </a:rPr>
              <a:t>left everything</a:t>
            </a:r>
            <a:r>
              <a:rPr lang="en-US" sz="4800" dirty="0">
                <a:solidFill>
                  <a:schemeClr val="bg1"/>
                </a:solidFill>
                <a:latin typeface="Arial" panose="020B0604020202020204" pitchFamily="34" charset="0"/>
                <a:cs typeface="Arial" panose="020B0604020202020204" pitchFamily="34" charset="0"/>
              </a:rPr>
              <a:t> and followed Jesus. </a:t>
            </a:r>
            <a:r>
              <a:rPr lang="en-US" sz="2400" b="1" i="1" dirty="0">
                <a:solidFill>
                  <a:srgbClr val="00FF00"/>
                </a:solidFill>
                <a:latin typeface="Arial" panose="020B0604020202020204" pitchFamily="34" charset="0"/>
                <a:cs typeface="Arial" panose="020B0604020202020204" pitchFamily="34" charset="0"/>
              </a:rPr>
              <a:t>Luke 5:11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Peter decided to follow Christ.</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Conversion is total surrender.</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28781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Therefore, </a:t>
            </a:r>
            <a:r>
              <a:rPr lang="en-US" sz="4800" i="1" u="sng" dirty="0">
                <a:solidFill>
                  <a:schemeClr val="bg1"/>
                </a:solidFill>
                <a:latin typeface="Arial" panose="020B0604020202020204" pitchFamily="34" charset="0"/>
                <a:cs typeface="Arial" panose="020B0604020202020204" pitchFamily="34" charset="0"/>
              </a:rPr>
              <a:t>repent</a:t>
            </a:r>
            <a:r>
              <a:rPr lang="en-US" sz="4800" dirty="0">
                <a:solidFill>
                  <a:schemeClr val="bg1"/>
                </a:solidFill>
                <a:latin typeface="Arial" panose="020B0604020202020204" pitchFamily="34" charset="0"/>
                <a:cs typeface="Arial" panose="020B0604020202020204" pitchFamily="34" charset="0"/>
              </a:rPr>
              <a:t> and </a:t>
            </a:r>
            <a:r>
              <a:rPr lang="en-US" sz="4800" b="1" i="1" u="sng" dirty="0">
                <a:solidFill>
                  <a:srgbClr val="FFFF00"/>
                </a:solidFill>
                <a:latin typeface="Arial" panose="020B0604020202020204" pitchFamily="34" charset="0"/>
                <a:cs typeface="Arial" panose="020B0604020202020204" pitchFamily="34" charset="0"/>
              </a:rPr>
              <a:t>turn to him </a:t>
            </a:r>
            <a:r>
              <a:rPr lang="en-US" sz="4800" dirty="0">
                <a:solidFill>
                  <a:schemeClr val="bg1"/>
                </a:solidFill>
                <a:latin typeface="Arial" panose="020B0604020202020204" pitchFamily="34" charset="0"/>
                <a:cs typeface="Arial" panose="020B0604020202020204" pitchFamily="34" charset="0"/>
              </a:rPr>
              <a:t>to have your sins blotted out, </a:t>
            </a:r>
            <a:r>
              <a:rPr lang="en-US" sz="2400" b="1" i="1" dirty="0">
                <a:solidFill>
                  <a:srgbClr val="00FF00"/>
                </a:solidFill>
                <a:latin typeface="Arial" panose="020B0604020202020204" pitchFamily="34" charset="0"/>
                <a:cs typeface="Arial" panose="020B0604020202020204" pitchFamily="34" charset="0"/>
              </a:rPr>
              <a:t>Acts 3:19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Peter preached repentance &amp; change.</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This is </a:t>
            </a:r>
            <a:r>
              <a:rPr lang="en-US" sz="4800" i="1" u="sng" dirty="0">
                <a:solidFill>
                  <a:srgbClr val="FFFF00"/>
                </a:solidFill>
                <a:latin typeface="Arial" panose="020B0604020202020204" pitchFamily="34" charset="0"/>
                <a:cs typeface="Arial" panose="020B0604020202020204" pitchFamily="34" charset="0"/>
              </a:rPr>
              <a:t>true</a:t>
            </a:r>
            <a:r>
              <a:rPr lang="en-US" sz="4800" i="1" dirty="0">
                <a:solidFill>
                  <a:srgbClr val="FFFF00"/>
                </a:solidFill>
                <a:latin typeface="Arial" panose="020B0604020202020204" pitchFamily="34" charset="0"/>
                <a:cs typeface="Arial" panose="020B0604020202020204" pitchFamily="34" charset="0"/>
              </a:rPr>
              <a:t> salvation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
        <p:nvSpPr>
          <p:cNvPr id="10"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Tree>
    <p:extLst>
      <p:ext uri="{BB962C8B-B14F-4D97-AF65-F5344CB8AC3E}">
        <p14:creationId xmlns:p14="http://schemas.microsoft.com/office/powerpoint/2010/main" val="426051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anim calcmode="lin" valueType="num">
                                      <p:cBhvr>
                                        <p:cTn id="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0">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0">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500"/>
                                        <p:tgtEl>
                                          <p:spTgt spid="10">
                                            <p:txEl>
                                              <p:pRg st="1" end="1"/>
                                            </p:txEl>
                                          </p:spTgt>
                                        </p:tgtEl>
                                      </p:cBhvr>
                                    </p:animEffect>
                                    <p:anim calcmode="lin" valueType="num">
                                      <p:cBhvr>
                                        <p:cTn id="14"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fade">
                                      <p:cBhvr>
                                        <p:cTn id="19" dur="500"/>
                                        <p:tgtEl>
                                          <p:spTgt spid="10">
                                            <p:txEl>
                                              <p:pRg st="2" end="2"/>
                                            </p:txEl>
                                          </p:spTgt>
                                        </p:tgtEl>
                                      </p:cBhvr>
                                    </p:animEffect>
                                    <p:anim calcmode="lin" valueType="num">
                                      <p:cBhvr>
                                        <p:cTn id="20"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10">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0">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lnSpcReduction="10000"/>
          </a:bodyPr>
          <a:lstStyle/>
          <a:p>
            <a:pPr marL="0" indent="0" algn="ctr">
              <a:buNone/>
            </a:pPr>
            <a:r>
              <a:rPr lang="en-US" sz="4800" dirty="0">
                <a:solidFill>
                  <a:schemeClr val="bg1"/>
                </a:solidFill>
                <a:latin typeface="Arial" panose="020B0604020202020204" pitchFamily="34" charset="0"/>
                <a:cs typeface="Arial" panose="020B0604020202020204" pitchFamily="34" charset="0"/>
              </a:rPr>
              <a:t>As you </a:t>
            </a:r>
            <a:r>
              <a:rPr lang="en-US" sz="4800" b="1" i="1" u="sng" dirty="0">
                <a:solidFill>
                  <a:srgbClr val="FFFF00"/>
                </a:solidFill>
                <a:latin typeface="Arial" panose="020B0604020202020204" pitchFamily="34" charset="0"/>
                <a:cs typeface="Arial" panose="020B0604020202020204" pitchFamily="34" charset="0"/>
              </a:rPr>
              <a:t>come to him</a:t>
            </a:r>
            <a:r>
              <a:rPr lang="en-US" sz="4800" dirty="0">
                <a:solidFill>
                  <a:schemeClr val="bg1"/>
                </a:solidFill>
                <a:latin typeface="Arial" panose="020B0604020202020204" pitchFamily="34" charset="0"/>
                <a:cs typeface="Arial" panose="020B0604020202020204" pitchFamily="34" charset="0"/>
              </a:rPr>
              <a:t>, the living stone who was rejected by people but was chosen and precious in God's sight, you, too, as </a:t>
            </a:r>
            <a:r>
              <a:rPr lang="en-US" sz="4800" i="1" u="sng" dirty="0">
                <a:solidFill>
                  <a:schemeClr val="bg1"/>
                </a:solidFill>
                <a:latin typeface="Arial" panose="020B0604020202020204" pitchFamily="34" charset="0"/>
                <a:cs typeface="Arial" panose="020B0604020202020204" pitchFamily="34" charset="0"/>
              </a:rPr>
              <a:t>living stones</a:t>
            </a:r>
            <a:r>
              <a:rPr lang="en-US" sz="4800" dirty="0">
                <a:solidFill>
                  <a:schemeClr val="bg1"/>
                </a:solidFill>
                <a:latin typeface="Arial" panose="020B0604020202020204" pitchFamily="34" charset="0"/>
                <a:cs typeface="Arial" panose="020B0604020202020204" pitchFamily="34" charset="0"/>
              </a:rPr>
              <a:t>, are building yourselves up into a spiritual house… </a:t>
            </a:r>
            <a:r>
              <a:rPr lang="en-US" sz="2400" b="1" i="1" dirty="0">
                <a:solidFill>
                  <a:srgbClr val="00FF00"/>
                </a:solidFill>
                <a:latin typeface="Arial" panose="020B0604020202020204" pitchFamily="34" charset="0"/>
                <a:cs typeface="Arial" panose="020B0604020202020204" pitchFamily="34" charset="0"/>
              </a:rPr>
              <a:t>1 Peter 2:4-5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Peter taught conversion.</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He knew this by experience.</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86590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fontScale="92500"/>
          </a:bodyPr>
          <a:lstStyle/>
          <a:p>
            <a:pPr marL="0" indent="0" algn="ctr">
              <a:buNone/>
            </a:pPr>
            <a:r>
              <a:rPr lang="en-US" sz="4800" dirty="0">
                <a:solidFill>
                  <a:schemeClr val="bg1"/>
                </a:solidFill>
                <a:latin typeface="Arial" panose="020B0604020202020204" pitchFamily="34" charset="0"/>
                <a:cs typeface="Arial" panose="020B0604020202020204" pitchFamily="34" charset="0"/>
              </a:rPr>
              <a:t>Now Peter was sitting outside in the courtyard when a </a:t>
            </a:r>
            <a:r>
              <a:rPr lang="en-US" sz="4800" i="1" u="sng" dirty="0">
                <a:solidFill>
                  <a:schemeClr val="bg1"/>
                </a:solidFill>
                <a:latin typeface="Arial" panose="020B0604020202020204" pitchFamily="34" charset="0"/>
                <a:cs typeface="Arial" panose="020B0604020202020204" pitchFamily="34" charset="0"/>
              </a:rPr>
              <a:t>servant girl</a:t>
            </a:r>
            <a:r>
              <a:rPr lang="en-US" sz="4800" dirty="0">
                <a:solidFill>
                  <a:schemeClr val="bg1"/>
                </a:solidFill>
                <a:latin typeface="Arial" panose="020B0604020202020204" pitchFamily="34" charset="0"/>
                <a:cs typeface="Arial" panose="020B0604020202020204" pitchFamily="34" charset="0"/>
              </a:rPr>
              <a:t> came up to him and said, "You, too, were with Jesus the Galilean." But he </a:t>
            </a:r>
            <a:r>
              <a:rPr lang="en-US" sz="4800" b="1" i="1" u="sng" dirty="0">
                <a:solidFill>
                  <a:srgbClr val="FFFF00"/>
                </a:solidFill>
                <a:latin typeface="Arial" panose="020B0604020202020204" pitchFamily="34" charset="0"/>
                <a:cs typeface="Arial" panose="020B0604020202020204" pitchFamily="34" charset="0"/>
              </a:rPr>
              <a:t>denied</a:t>
            </a:r>
            <a:r>
              <a:rPr lang="en-US" sz="4800" dirty="0">
                <a:solidFill>
                  <a:schemeClr val="bg1"/>
                </a:solidFill>
                <a:latin typeface="Arial" panose="020B0604020202020204" pitchFamily="34" charset="0"/>
                <a:cs typeface="Arial" panose="020B0604020202020204" pitchFamily="34" charset="0"/>
              </a:rPr>
              <a:t> it in front of them all, saying, "I don't know what you're talking about." </a:t>
            </a:r>
            <a:r>
              <a:rPr lang="en-US" sz="2600" b="1" i="1" dirty="0">
                <a:solidFill>
                  <a:srgbClr val="00FF00"/>
                </a:solidFill>
                <a:latin typeface="Arial" panose="020B0604020202020204" pitchFamily="34" charset="0"/>
                <a:cs typeface="Arial" panose="020B0604020202020204" pitchFamily="34" charset="0"/>
              </a:rPr>
              <a:t>Matthew 26:70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What ever happened to Peter ? !!!</a:t>
            </a:r>
          </a:p>
        </p:txBody>
      </p:sp>
      <p:sp>
        <p:nvSpPr>
          <p:cNvPr id="5" name="Text Placeholder 4"/>
          <p:cNvSpPr>
            <a:spLocks noGrp="1"/>
          </p:cNvSpPr>
          <p:nvPr>
            <p:ph type="body" idx="1"/>
          </p:nvPr>
        </p:nvSpPr>
        <p:spPr>
          <a:xfrm>
            <a:off x="0" y="6034088"/>
            <a:ext cx="10151164" cy="823912"/>
          </a:xfrm>
        </p:spPr>
        <p:txBody>
          <a:bodyPr>
            <a:normAutofit fontScale="77500" lnSpcReduction="20000"/>
          </a:bodyPr>
          <a:lstStyle/>
          <a:p>
            <a:pPr algn="ctr"/>
            <a:r>
              <a:rPr lang="en-US" sz="4800" i="1" dirty="0">
                <a:solidFill>
                  <a:srgbClr val="FFFF00"/>
                </a:solidFill>
                <a:latin typeface="Arial" panose="020B0604020202020204" pitchFamily="34" charset="0"/>
                <a:cs typeface="Arial" panose="020B0604020202020204" pitchFamily="34" charset="0"/>
              </a:rPr>
              <a:t>Before conversion there is no conviction.</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t>
            </a:r>
            <a:r>
              <a:rPr lang="en-US" sz="4000" b="1" i="1" u="sng" dirty="0">
                <a:solidFill>
                  <a:srgbClr val="FFC000"/>
                </a:solidFill>
                <a:latin typeface="Arial" panose="020B0604020202020204" pitchFamily="34" charset="0"/>
                <a:cs typeface="Arial" panose="020B0604020202020204" pitchFamily="34" charset="0"/>
              </a:rPr>
              <a:t>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140634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lnSpcReduction="10000"/>
          </a:bodyPr>
          <a:lstStyle/>
          <a:p>
            <a:pPr marL="0" indent="0" algn="ctr">
              <a:buNone/>
            </a:pPr>
            <a:r>
              <a:rPr lang="en-US" sz="4800" dirty="0">
                <a:solidFill>
                  <a:schemeClr val="bg1"/>
                </a:solidFill>
                <a:latin typeface="Arial" panose="020B0604020202020204" pitchFamily="34" charset="0"/>
                <a:cs typeface="Arial" panose="020B0604020202020204" pitchFamily="34" charset="0"/>
              </a:rPr>
              <a:t>When they had finished breakfast, Jesus asked Simon Peter, "</a:t>
            </a:r>
            <a:r>
              <a:rPr lang="en-US" sz="4800" b="1" i="1" u="sng" dirty="0">
                <a:solidFill>
                  <a:schemeClr val="bg1"/>
                </a:solidFill>
                <a:latin typeface="Arial" panose="020B0604020202020204" pitchFamily="34" charset="0"/>
                <a:cs typeface="Arial" panose="020B0604020202020204" pitchFamily="34" charset="0"/>
              </a:rPr>
              <a:t>Simon</a:t>
            </a:r>
            <a:r>
              <a:rPr lang="en-US" sz="4800" dirty="0">
                <a:solidFill>
                  <a:schemeClr val="bg1"/>
                </a:solidFill>
                <a:latin typeface="Arial" panose="020B0604020202020204" pitchFamily="34" charset="0"/>
                <a:cs typeface="Arial" panose="020B0604020202020204" pitchFamily="34" charset="0"/>
              </a:rPr>
              <a:t>, son of John, do you love me more than these?“ Peter told him, "Yes, Lord, you know that I love you.“ Jesus told him, </a:t>
            </a:r>
            <a:r>
              <a:rPr lang="en-US" sz="4800" dirty="0">
                <a:solidFill>
                  <a:srgbClr val="FFFF00"/>
                </a:solidFill>
                <a:latin typeface="Arial" panose="020B0604020202020204" pitchFamily="34" charset="0"/>
                <a:cs typeface="Arial" panose="020B0604020202020204" pitchFamily="34" charset="0"/>
              </a:rPr>
              <a:t>"</a:t>
            </a:r>
            <a:r>
              <a:rPr lang="en-US" sz="4800" b="1" i="1" u="sng" dirty="0">
                <a:solidFill>
                  <a:srgbClr val="FFFF00"/>
                </a:solidFill>
                <a:latin typeface="Arial" panose="020B0604020202020204" pitchFamily="34" charset="0"/>
                <a:cs typeface="Arial" panose="020B0604020202020204" pitchFamily="34" charset="0"/>
              </a:rPr>
              <a:t>Feed my lambs</a:t>
            </a:r>
            <a:r>
              <a:rPr lang="en-US" sz="4800" dirty="0">
                <a:solidFill>
                  <a:srgbClr val="FFFF00"/>
                </a:solidFill>
                <a:latin typeface="Arial" panose="020B0604020202020204" pitchFamily="34" charset="0"/>
                <a:cs typeface="Arial" panose="020B0604020202020204" pitchFamily="34" charset="0"/>
              </a:rPr>
              <a:t>."</a:t>
            </a:r>
            <a:r>
              <a:rPr lang="en-US" sz="4800" dirty="0">
                <a:solidFill>
                  <a:schemeClr val="bg1"/>
                </a:solidFill>
                <a:latin typeface="Arial" panose="020B0604020202020204" pitchFamily="34" charset="0"/>
                <a:cs typeface="Arial" panose="020B0604020202020204" pitchFamily="34" charset="0"/>
              </a:rPr>
              <a:t> </a:t>
            </a:r>
            <a:r>
              <a:rPr lang="en-US" sz="2600" b="1" i="1" dirty="0">
                <a:solidFill>
                  <a:srgbClr val="00FF00"/>
                </a:solidFill>
                <a:latin typeface="Arial" panose="020B0604020202020204" pitchFamily="34" charset="0"/>
                <a:cs typeface="Arial" panose="020B0604020202020204" pitchFamily="34" charset="0"/>
              </a:rPr>
              <a:t>John 21:15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Christ convicted Peter.</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Conviction led to a calling.</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184632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fontScale="92500"/>
          </a:bodyPr>
          <a:lstStyle/>
          <a:p>
            <a:pPr marL="0" indent="0" algn="ctr">
              <a:buNone/>
            </a:pPr>
            <a:r>
              <a:rPr lang="en-US" sz="4800" dirty="0">
                <a:solidFill>
                  <a:schemeClr val="bg1"/>
                </a:solidFill>
                <a:latin typeface="Arial" panose="020B0604020202020204" pitchFamily="34" charset="0"/>
                <a:cs typeface="Arial" panose="020B0604020202020204" pitchFamily="34" charset="0"/>
              </a:rPr>
              <a:t>Then </a:t>
            </a:r>
            <a:r>
              <a:rPr lang="en-US" sz="4800" i="1" u="sng" dirty="0">
                <a:solidFill>
                  <a:schemeClr val="bg1"/>
                </a:solidFill>
                <a:latin typeface="Arial" panose="020B0604020202020204" pitchFamily="34" charset="0"/>
                <a:cs typeface="Arial" panose="020B0604020202020204" pitchFamily="34" charset="0"/>
              </a:rPr>
              <a:t>Peter stood up</a:t>
            </a:r>
            <a:r>
              <a:rPr lang="en-US" sz="4800" dirty="0">
                <a:solidFill>
                  <a:schemeClr val="bg1"/>
                </a:solidFill>
                <a:latin typeface="Arial" panose="020B0604020202020204" pitchFamily="34" charset="0"/>
                <a:cs typeface="Arial" panose="020B0604020202020204" pitchFamily="34" charset="0"/>
              </a:rPr>
              <a:t> among the eleven apostles and </a:t>
            </a:r>
            <a:r>
              <a:rPr lang="en-US" sz="4800" b="1" i="1" u="sng" dirty="0">
                <a:solidFill>
                  <a:srgbClr val="FFFF00"/>
                </a:solidFill>
                <a:latin typeface="Arial" panose="020B0604020202020204" pitchFamily="34" charset="0"/>
                <a:cs typeface="Arial" panose="020B0604020202020204" pitchFamily="34" charset="0"/>
              </a:rPr>
              <a:t>raised his voice</a:t>
            </a:r>
            <a:r>
              <a:rPr lang="en-US" sz="4800" dirty="0">
                <a:solidFill>
                  <a:schemeClr val="bg1"/>
                </a:solidFill>
                <a:latin typeface="Arial" panose="020B0604020202020204" pitchFamily="34" charset="0"/>
                <a:cs typeface="Arial" panose="020B0604020202020204" pitchFamily="34" charset="0"/>
              </a:rPr>
              <a:t> to address them: "Men of Judea and everyone living in Jerusalem! You must understand something, so pay close attention to my words.  </a:t>
            </a:r>
            <a:r>
              <a:rPr lang="en-US" sz="2600" b="1" i="1" dirty="0">
                <a:solidFill>
                  <a:srgbClr val="00FF00"/>
                </a:solidFill>
                <a:latin typeface="Arial" panose="020B0604020202020204" pitchFamily="34" charset="0"/>
                <a:cs typeface="Arial" panose="020B0604020202020204" pitchFamily="34" charset="0"/>
              </a:rPr>
              <a:t>Acts 2:14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Peter became a preacher.</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He spoke with conviction.</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76435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fontScale="92500" lnSpcReduction="20000"/>
          </a:bodyPr>
          <a:lstStyle/>
          <a:p>
            <a:pPr marL="0" indent="0" algn="ctr">
              <a:buNone/>
            </a:pPr>
            <a:r>
              <a:rPr lang="en-US" sz="4800" dirty="0">
                <a:solidFill>
                  <a:schemeClr val="bg1"/>
                </a:solidFill>
                <a:latin typeface="Arial" panose="020B0604020202020204" pitchFamily="34" charset="0"/>
                <a:cs typeface="Arial" panose="020B0604020202020204" pitchFamily="34" charset="0"/>
              </a:rPr>
              <a:t>When Peter saw this, </a:t>
            </a:r>
            <a:r>
              <a:rPr lang="en-US" sz="4800" i="1" u="sng" dirty="0">
                <a:solidFill>
                  <a:schemeClr val="bg1"/>
                </a:solidFill>
                <a:latin typeface="Arial" panose="020B0604020202020204" pitchFamily="34" charset="0"/>
                <a:cs typeface="Arial" panose="020B0604020202020204" pitchFamily="34" charset="0"/>
              </a:rPr>
              <a:t>he told the people</a:t>
            </a:r>
            <a:r>
              <a:rPr lang="en-US" sz="4800" dirty="0">
                <a:solidFill>
                  <a:schemeClr val="bg1"/>
                </a:solidFill>
                <a:latin typeface="Arial" panose="020B0604020202020204" pitchFamily="34" charset="0"/>
                <a:cs typeface="Arial" panose="020B0604020202020204" pitchFamily="34" charset="0"/>
              </a:rPr>
              <a:t>: "Fellow Israelis, why are you wondering about this, and why are you staring at us as if by our own power or godliness we made him walk? The God of Abraham, Isaac, and Jacob--the God of our ancestors--has glorified his servant </a:t>
            </a:r>
            <a:r>
              <a:rPr lang="en-US" sz="4800" b="1" i="1" dirty="0">
                <a:solidFill>
                  <a:srgbClr val="FFFF00"/>
                </a:solidFill>
                <a:latin typeface="Arial" panose="020B0604020202020204" pitchFamily="34" charset="0"/>
                <a:cs typeface="Arial" panose="020B0604020202020204" pitchFamily="34" charset="0"/>
              </a:rPr>
              <a:t>Jesus</a:t>
            </a:r>
            <a:r>
              <a:rPr lang="en-US" sz="4800" dirty="0">
                <a:solidFill>
                  <a:schemeClr val="bg1"/>
                </a:solidFill>
                <a:latin typeface="Arial" panose="020B0604020202020204" pitchFamily="34" charset="0"/>
                <a:cs typeface="Arial" panose="020B0604020202020204" pitchFamily="34" charset="0"/>
              </a:rPr>
              <a:t>. </a:t>
            </a:r>
            <a:r>
              <a:rPr lang="en-US" b="1" i="1" dirty="0">
                <a:solidFill>
                  <a:srgbClr val="00FF00"/>
                </a:solidFill>
                <a:latin typeface="Arial" panose="020B0604020202020204" pitchFamily="34" charset="0"/>
                <a:cs typeface="Arial" panose="020B0604020202020204" pitchFamily="34" charset="0"/>
              </a:rPr>
              <a:t>Acts 3:12-13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Peter preached Jesus.</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He preached the Gospel.</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12220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lnSpcReduction="10000"/>
          </a:bodyPr>
          <a:lstStyle/>
          <a:p>
            <a:pPr marL="0" indent="0" algn="ctr">
              <a:buNone/>
            </a:pPr>
            <a:r>
              <a:rPr lang="en-US" sz="4800" dirty="0">
                <a:solidFill>
                  <a:schemeClr val="bg1"/>
                </a:solidFill>
                <a:latin typeface="Arial" panose="020B0604020202020204" pitchFamily="34" charset="0"/>
                <a:cs typeface="Arial" panose="020B0604020202020204" pitchFamily="34" charset="0"/>
              </a:rPr>
              <a:t>Now when the Jewish leaders </a:t>
            </a:r>
            <a:r>
              <a:rPr lang="en-US" sz="4800" b="1" i="1" u="sng" dirty="0">
                <a:solidFill>
                  <a:srgbClr val="FFFF00"/>
                </a:solidFill>
                <a:latin typeface="Arial" panose="020B0604020202020204" pitchFamily="34" charset="0"/>
                <a:cs typeface="Arial" panose="020B0604020202020204" pitchFamily="34" charset="0"/>
              </a:rPr>
              <a:t>saw the boldness</a:t>
            </a:r>
            <a:r>
              <a:rPr lang="en-US" sz="4800" dirty="0">
                <a:solidFill>
                  <a:schemeClr val="bg1"/>
                </a:solidFill>
                <a:latin typeface="Arial" panose="020B0604020202020204" pitchFamily="34" charset="0"/>
                <a:cs typeface="Arial" panose="020B0604020202020204" pitchFamily="34" charset="0"/>
              </a:rPr>
              <a:t> of Peter and John and found out that they were uneducated and ordinary men, they were </a:t>
            </a:r>
            <a:r>
              <a:rPr lang="en-US" sz="4800" b="1" i="1" u="sng" dirty="0">
                <a:solidFill>
                  <a:schemeClr val="bg1"/>
                </a:solidFill>
                <a:latin typeface="Arial" panose="020B0604020202020204" pitchFamily="34" charset="0"/>
                <a:cs typeface="Arial" panose="020B0604020202020204" pitchFamily="34" charset="0"/>
              </a:rPr>
              <a:t>amazed</a:t>
            </a:r>
            <a:r>
              <a:rPr lang="en-US" sz="4800" dirty="0">
                <a:solidFill>
                  <a:schemeClr val="bg1"/>
                </a:solidFill>
                <a:latin typeface="Arial" panose="020B0604020202020204" pitchFamily="34" charset="0"/>
                <a:cs typeface="Arial" panose="020B0604020202020204" pitchFamily="34" charset="0"/>
              </a:rPr>
              <a:t> and realized that they had been with Jesus. </a:t>
            </a:r>
            <a:r>
              <a:rPr lang="en-US" sz="2400" b="1" i="1" dirty="0">
                <a:solidFill>
                  <a:srgbClr val="00FF00"/>
                </a:solidFill>
                <a:latin typeface="Arial" panose="020B0604020202020204" pitchFamily="34" charset="0"/>
                <a:cs typeface="Arial" panose="020B0604020202020204" pitchFamily="34" charset="0"/>
              </a:rPr>
              <a:t>Acts 4:13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Everyone saw Peter’s conviction.</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You </a:t>
            </a:r>
            <a:r>
              <a:rPr lang="en-US" sz="4800" i="1" u="sng" dirty="0">
                <a:solidFill>
                  <a:srgbClr val="FFFF00"/>
                </a:solidFill>
                <a:latin typeface="Arial" panose="020B0604020202020204" pitchFamily="34" charset="0"/>
                <a:cs typeface="Arial" panose="020B0604020202020204" pitchFamily="34" charset="0"/>
              </a:rPr>
              <a:t>shall</a:t>
            </a:r>
            <a:r>
              <a:rPr lang="en-US" sz="4800" i="1" dirty="0">
                <a:solidFill>
                  <a:srgbClr val="FFFF00"/>
                </a:solidFill>
                <a:latin typeface="Arial" panose="020B0604020202020204" pitchFamily="34" charset="0"/>
                <a:cs typeface="Arial" panose="020B0604020202020204" pitchFamily="34" charset="0"/>
              </a:rPr>
              <a:t> be My witnesses !</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56072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95000">
              <a:schemeClr val="tx1">
                <a:lumMod val="95000"/>
                <a:lumOff val="5000"/>
              </a:schemeClr>
            </a:gs>
            <a:gs pos="0">
              <a:srgbClr val="800000"/>
            </a:gs>
            <a:gs pos="100000">
              <a:srgbClr val="8000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He [Andrew] led Simon to Jesus. Jesus </a:t>
            </a:r>
            <a:r>
              <a:rPr lang="en-US" sz="4800" i="1" u="sng" dirty="0">
                <a:solidFill>
                  <a:schemeClr val="bg1"/>
                </a:solidFill>
                <a:latin typeface="Arial" panose="020B0604020202020204" pitchFamily="34" charset="0"/>
                <a:cs typeface="Arial" panose="020B0604020202020204" pitchFamily="34" charset="0"/>
              </a:rPr>
              <a:t>looked</a:t>
            </a:r>
            <a:r>
              <a:rPr lang="en-US" sz="4800" dirty="0">
                <a:solidFill>
                  <a:schemeClr val="bg1"/>
                </a:solidFill>
                <a:latin typeface="Arial" panose="020B0604020202020204" pitchFamily="34" charset="0"/>
                <a:cs typeface="Arial" panose="020B0604020202020204" pitchFamily="34" charset="0"/>
              </a:rPr>
              <a:t> at him </a:t>
            </a:r>
            <a:r>
              <a:rPr lang="en-US" sz="4800" i="1" u="sng" dirty="0">
                <a:solidFill>
                  <a:schemeClr val="bg1"/>
                </a:solidFill>
                <a:latin typeface="Arial" panose="020B0604020202020204" pitchFamily="34" charset="0"/>
                <a:cs typeface="Arial" panose="020B0604020202020204" pitchFamily="34" charset="0"/>
              </a:rPr>
              <a:t>intently</a:t>
            </a:r>
            <a:r>
              <a:rPr lang="en-US" sz="4800" dirty="0">
                <a:solidFill>
                  <a:schemeClr val="bg1"/>
                </a:solidFill>
                <a:latin typeface="Arial" panose="020B0604020202020204" pitchFamily="34" charset="0"/>
                <a:cs typeface="Arial" panose="020B0604020202020204" pitchFamily="34" charset="0"/>
              </a:rPr>
              <a:t> and said, "You are Simon, John's son. You </a:t>
            </a:r>
            <a:r>
              <a:rPr lang="en-US" sz="4800" b="1" i="1" u="sng" dirty="0">
                <a:solidFill>
                  <a:srgbClr val="FFFF00"/>
                </a:solidFill>
                <a:latin typeface="Arial" panose="020B0604020202020204" pitchFamily="34" charset="0"/>
                <a:cs typeface="Arial" panose="020B0604020202020204" pitchFamily="34" charset="0"/>
              </a:rPr>
              <a:t>will be</a:t>
            </a:r>
            <a:r>
              <a:rPr lang="en-US" sz="4800" dirty="0">
                <a:solidFill>
                  <a:schemeClr val="bg1"/>
                </a:solidFill>
                <a:latin typeface="Arial" panose="020B0604020202020204" pitchFamily="34" charset="0"/>
                <a:cs typeface="Arial" panose="020B0604020202020204" pitchFamily="34" charset="0"/>
              </a:rPr>
              <a:t> called Cephas !" (which is translated "Peter"). </a:t>
            </a:r>
            <a:r>
              <a:rPr lang="en-US" sz="2400" b="1" i="1" dirty="0">
                <a:solidFill>
                  <a:srgbClr val="00FF00"/>
                </a:solidFill>
                <a:latin typeface="Arial" panose="020B0604020202020204" pitchFamily="34" charset="0"/>
                <a:cs typeface="Arial" panose="020B0604020202020204" pitchFamily="34" charset="0"/>
              </a:rPr>
              <a:t>John 1:42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Signs of Salvation</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Simon was willing to be changed.</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lnSpc>
                <a:spcPct val="100000"/>
              </a:lnSpc>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a:p>
            <a:pPr marL="0" indent="0">
              <a:buNone/>
            </a:pPr>
            <a:r>
              <a:rPr lang="en-US" sz="4000" i="1" dirty="0">
                <a:solidFill>
                  <a:srgbClr val="FFC000"/>
                </a:solidFill>
                <a:latin typeface="Arial" panose="020B0604020202020204" pitchFamily="34" charset="0"/>
                <a:cs typeface="Arial" panose="020B0604020202020204" pitchFamily="34" charset="0"/>
              </a:rPr>
              <a:t> </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en-US" sz="3600" dirty="0">
                <a:solidFill>
                  <a:srgbClr val="00FF00"/>
                </a:solidFill>
              </a:rPr>
              <a:t> Next</a:t>
            </a:r>
            <a:endParaRPr lang="fr-FR" sz="3600" dirty="0">
              <a:solidFill>
                <a:srgbClr val="00FF00"/>
              </a:solidFill>
            </a:endParaRPr>
          </a:p>
        </p:txBody>
      </p:sp>
    </p:spTree>
    <p:extLst>
      <p:ext uri="{BB962C8B-B14F-4D97-AF65-F5344CB8AC3E}">
        <p14:creationId xmlns:p14="http://schemas.microsoft.com/office/powerpoint/2010/main" val="19902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anim calcmode="lin" valueType="num">
                                      <p:cBhvr>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anim calcmode="lin" valueType="num">
                                      <p:cBhvr>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500"/>
                                        <p:tgtEl>
                                          <p:spTgt spid="6">
                                            <p:txEl>
                                              <p:pRg st="2" end="2"/>
                                            </p:txEl>
                                          </p:spTgt>
                                        </p:tgtEl>
                                      </p:cBhvr>
                                    </p:animEffect>
                                    <p:anim calcmode="lin" valueType="num">
                                      <p:cBhvr>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2" presetClass="entr" presetSubtype="0" fill="hold" grpId="0" nodeType="after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fade">
                                      <p:cBhvr>
                                        <p:cTn id="30" dur="500"/>
                                        <p:tgtEl>
                                          <p:spTgt spid="6">
                                            <p:txEl>
                                              <p:pRg st="3" end="3"/>
                                            </p:txEl>
                                          </p:spTgt>
                                        </p:tgtEl>
                                      </p:cBhvr>
                                    </p:animEffect>
                                    <p:anim calcmode="lin" valueType="num">
                                      <p:cBhvr>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6">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3" end="3"/>
                                            </p:txEl>
                                          </p:spTgt>
                                        </p:tgtEl>
                                        <p:attrNameLst>
                                          <p:attrName>ppt_c</p:attrName>
                                        </p:attrNameLst>
                                      </p:cBhvr>
                                      <p:to>
                                        <a:schemeClr val="folHlink"/>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barn(inVertical)">
                                      <p:cBhvr>
                                        <p:cTn id="42" dur="500"/>
                                        <p:tgtEl>
                                          <p:spTgt spid="5">
                                            <p:txEl>
                                              <p:pRg st="0" end="0"/>
                                            </p:txEl>
                                          </p:spTgt>
                                        </p:tgtEl>
                                      </p:cBhvr>
                                    </p:animEffect>
                                  </p:childTnLst>
                                </p:cTn>
                              </p:par>
                            </p:childTnLst>
                          </p:cTn>
                        </p:par>
                        <p:par>
                          <p:cTn id="43" fill="hold">
                            <p:stCondLst>
                              <p:cond delay="500"/>
                            </p:stCondLst>
                            <p:childTnLst>
                              <p:par>
                                <p:cTn id="44" presetID="16" presetClass="entr" presetSubtype="21" fill="hold" nodeType="afterEffect">
                                  <p:stCondLst>
                                    <p:cond delay="0"/>
                                  </p:stCondLst>
                                  <p:childTnLst>
                                    <p:set>
                                      <p:cBhvr>
                                        <p:cTn id="45" dur="1" fill="hold">
                                          <p:stCondLst>
                                            <p:cond delay="0"/>
                                          </p:stCondLst>
                                        </p:cTn>
                                        <p:tgtEl>
                                          <p:spTgt spid="7">
                                            <p:txEl>
                                              <p:pRg st="0" end="0"/>
                                            </p:txEl>
                                          </p:spTgt>
                                        </p:tgtEl>
                                        <p:attrNameLst>
                                          <p:attrName>style.visibility</p:attrName>
                                        </p:attrNameLst>
                                      </p:cBhvr>
                                      <p:to>
                                        <p:strVal val="visible"/>
                                      </p:to>
                                    </p:set>
                                    <p:animEffect transition="in" filter="barn(inVertical)">
                                      <p:cBhvr>
                                        <p:cTn id="4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fontScale="92500"/>
          </a:bodyPr>
          <a:lstStyle/>
          <a:p>
            <a:pPr marL="0" indent="0" algn="ctr">
              <a:buNone/>
            </a:pPr>
            <a:r>
              <a:rPr lang="en-US" sz="4800" dirty="0">
                <a:solidFill>
                  <a:schemeClr val="bg1"/>
                </a:solidFill>
                <a:latin typeface="Arial" panose="020B0604020202020204" pitchFamily="34" charset="0"/>
                <a:cs typeface="Arial" panose="020B0604020202020204" pitchFamily="34" charset="0"/>
              </a:rPr>
              <a:t>"We gave you strict orders not to teach in his name, didn't we? Yet you have filled Jerusalem with your teaching and are determined to bring this man's blood on us!" But </a:t>
            </a:r>
            <a:r>
              <a:rPr lang="en-US" sz="4800" i="1" u="sng" dirty="0">
                <a:solidFill>
                  <a:schemeClr val="bg1"/>
                </a:solidFill>
                <a:latin typeface="Arial" panose="020B0604020202020204" pitchFamily="34" charset="0"/>
                <a:cs typeface="Arial" panose="020B0604020202020204" pitchFamily="34" charset="0"/>
              </a:rPr>
              <a:t>Peter</a:t>
            </a:r>
            <a:r>
              <a:rPr lang="en-US" sz="4800" dirty="0">
                <a:solidFill>
                  <a:schemeClr val="bg1"/>
                </a:solidFill>
                <a:latin typeface="Arial" panose="020B0604020202020204" pitchFamily="34" charset="0"/>
                <a:cs typeface="Arial" panose="020B0604020202020204" pitchFamily="34" charset="0"/>
              </a:rPr>
              <a:t> and the apostles answered, "We </a:t>
            </a:r>
            <a:r>
              <a:rPr lang="en-US" sz="4800" b="1" i="1" u="sng" dirty="0">
                <a:solidFill>
                  <a:srgbClr val="FFFF00"/>
                </a:solidFill>
                <a:latin typeface="Arial" panose="020B0604020202020204" pitchFamily="34" charset="0"/>
                <a:cs typeface="Arial" panose="020B0604020202020204" pitchFamily="34" charset="0"/>
              </a:rPr>
              <a:t>must</a:t>
            </a:r>
            <a:r>
              <a:rPr lang="en-US" sz="4800" dirty="0">
                <a:solidFill>
                  <a:schemeClr val="bg1"/>
                </a:solidFill>
                <a:latin typeface="Arial" panose="020B0604020202020204" pitchFamily="34" charset="0"/>
                <a:cs typeface="Arial" panose="020B0604020202020204" pitchFamily="34" charset="0"/>
              </a:rPr>
              <a:t> obey God rather than men.    </a:t>
            </a:r>
            <a:r>
              <a:rPr lang="en-US" sz="2600" b="1" i="1" dirty="0">
                <a:solidFill>
                  <a:srgbClr val="00FF00"/>
                </a:solidFill>
                <a:latin typeface="Arial" panose="020B0604020202020204" pitchFamily="34" charset="0"/>
                <a:cs typeface="Arial" panose="020B0604020202020204" pitchFamily="34" charset="0"/>
              </a:rPr>
              <a:t>Acts 5:28-29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Peter no longer backed down.</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Conviction sets priorities straight.</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111973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95000">
              <a:schemeClr val="tx1">
                <a:lumMod val="95000"/>
                <a:lumOff val="5000"/>
              </a:schemeClr>
            </a:gs>
            <a:gs pos="0">
              <a:srgbClr val="800000"/>
            </a:gs>
            <a:gs pos="100000">
              <a:srgbClr val="8000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Review, React, Return</a:t>
            </a:r>
          </a:p>
        </p:txBody>
      </p:sp>
      <p:sp>
        <p:nvSpPr>
          <p:cNvPr id="5" name="Text Placeholder 4"/>
          <p:cNvSpPr>
            <a:spLocks noGrp="1"/>
          </p:cNvSpPr>
          <p:nvPr>
            <p:ph type="body" idx="1"/>
          </p:nvPr>
        </p:nvSpPr>
        <p:spPr>
          <a:xfrm>
            <a:off x="-1" y="6034088"/>
            <a:ext cx="12191999" cy="823912"/>
          </a:xfrm>
        </p:spPr>
        <p:txBody>
          <a:bodyPr>
            <a:normAutofit/>
          </a:bodyPr>
          <a:lstStyle/>
          <a:p>
            <a:pPr algn="ctr"/>
            <a:r>
              <a:rPr lang="en-US" sz="4800" i="1" u="sng" dirty="0">
                <a:solidFill>
                  <a:srgbClr val="FFFF00"/>
                </a:solidFill>
                <a:latin typeface="Arial" panose="020B0604020202020204" pitchFamily="34" charset="0"/>
                <a:cs typeface="Arial" panose="020B0604020202020204" pitchFamily="34" charset="0"/>
              </a:rPr>
              <a:t>www.Pass4missions.com/library</a:t>
            </a:r>
          </a:p>
        </p:txBody>
      </p:sp>
      <p:sp>
        <p:nvSpPr>
          <p:cNvPr id="6" name="Content Placeholder 5"/>
          <p:cNvSpPr>
            <a:spLocks noGrp="1"/>
          </p:cNvSpPr>
          <p:nvPr>
            <p:ph sz="half" idx="2"/>
          </p:nvPr>
        </p:nvSpPr>
        <p:spPr>
          <a:xfrm>
            <a:off x="-1" y="781878"/>
            <a:ext cx="4149968" cy="5252209"/>
          </a:xfrm>
        </p:spPr>
        <p:txBody>
          <a:bodyPr anchor="ctr">
            <a:normAutofit/>
          </a:bodyPr>
          <a:lstStyle/>
          <a:p>
            <a:pPr>
              <a:buFont typeface="Wingdings" panose="05000000000000000000" pitchFamily="2" charset="2"/>
              <a:buChar char="ü"/>
            </a:pPr>
            <a:r>
              <a:rPr lang="en-US" sz="4000" i="1" dirty="0">
                <a:solidFill>
                  <a:schemeClr val="bg1"/>
                </a:solidFill>
                <a:latin typeface="Arial" panose="020B0604020202020204" pitchFamily="34" charset="0"/>
                <a:cs typeface="Arial" panose="020B0604020202020204" pitchFamily="34" charset="0"/>
              </a:rPr>
              <a:t> </a:t>
            </a:r>
            <a:r>
              <a:rPr lang="en-US" sz="4000" i="1" dirty="0">
                <a:solidFill>
                  <a:srgbClr val="FFC000"/>
                </a:solidFill>
                <a:latin typeface="Arial" panose="020B0604020202020204" pitchFamily="34" charset="0"/>
                <a:cs typeface="Arial" panose="020B0604020202020204" pitchFamily="34" charset="0"/>
              </a:rPr>
              <a:t>A changed life</a:t>
            </a:r>
            <a:endParaRPr lang="en-US" sz="4000" i="1" dirty="0">
              <a:solidFill>
                <a:schemeClr val="bg1"/>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n-US" sz="4000" i="1" dirty="0">
                <a:solidFill>
                  <a:schemeClr val="bg1"/>
                </a:solidFill>
                <a:latin typeface="Arial" panose="020B0604020202020204" pitchFamily="34" charset="0"/>
                <a:cs typeface="Arial" panose="020B0604020202020204" pitchFamily="34" charset="0"/>
              </a:rPr>
              <a:t> </a:t>
            </a:r>
            <a:r>
              <a:rPr lang="en-US" sz="4000" i="1" dirty="0">
                <a:solidFill>
                  <a:srgbClr val="FFC000"/>
                </a:solidFill>
                <a:latin typeface="Arial" panose="020B0604020202020204" pitchFamily="34" charset="0"/>
                <a:cs typeface="Arial" panose="020B0604020202020204" pitchFamily="34" charset="0"/>
              </a:rPr>
              <a:t>A conversion</a:t>
            </a:r>
            <a:endParaRPr lang="en-US" sz="4000" i="1" dirty="0">
              <a:solidFill>
                <a:schemeClr val="bg1"/>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n-US" sz="4000" i="1" dirty="0">
                <a:solidFill>
                  <a:schemeClr val="bg1"/>
                </a:solidFill>
                <a:latin typeface="Arial" panose="020B0604020202020204" pitchFamily="34" charset="0"/>
                <a:cs typeface="Arial" panose="020B0604020202020204" pitchFamily="34" charset="0"/>
              </a:rPr>
              <a:t> </a:t>
            </a:r>
            <a:r>
              <a:rPr lang="en-US" sz="4000" i="1" dirty="0">
                <a:solidFill>
                  <a:srgbClr val="FFC000"/>
                </a:solidFill>
                <a:latin typeface="Arial" panose="020B0604020202020204" pitchFamily="34" charset="0"/>
                <a:cs typeface="Arial" panose="020B0604020202020204" pitchFamily="34" charset="0"/>
              </a:rPr>
              <a:t>A conviction</a:t>
            </a:r>
            <a:endParaRPr lang="en-US" sz="4000" i="1" dirty="0">
              <a:solidFill>
                <a:schemeClr val="bg1"/>
              </a:solidFill>
              <a:latin typeface="Arial" panose="020B0604020202020204" pitchFamily="34" charset="0"/>
              <a:cs typeface="Arial" panose="020B0604020202020204" pitchFamily="34" charset="0"/>
            </a:endParaRPr>
          </a:p>
        </p:txBody>
      </p:sp>
      <p:sp>
        <p:nvSpPr>
          <p:cNvPr id="8" name="Content Placeholder 7"/>
          <p:cNvSpPr>
            <a:spLocks noGrp="1"/>
          </p:cNvSpPr>
          <p:nvPr>
            <p:ph sz="quarter" idx="4"/>
          </p:nvPr>
        </p:nvSpPr>
        <p:spPr>
          <a:xfrm>
            <a:off x="4149968" y="781879"/>
            <a:ext cx="8042031" cy="5252208"/>
          </a:xfrm>
        </p:spPr>
        <p:txBody>
          <a:bodyPr anchor="ctr">
            <a:normAutofit/>
          </a:bodyPr>
          <a:lstStyle/>
          <a:p>
            <a:pPr marL="0" indent="0">
              <a:buNone/>
            </a:pPr>
            <a:r>
              <a:rPr lang="en-US" sz="4800" dirty="0">
                <a:solidFill>
                  <a:schemeClr val="bg1"/>
                </a:solidFill>
                <a:latin typeface="Arial" panose="020B0604020202020204" pitchFamily="34" charset="0"/>
                <a:cs typeface="Arial" panose="020B0604020202020204" pitchFamily="34" charset="0"/>
              </a:rPr>
              <a:t>He [Andrew] led Simon to Jesus. Jesus </a:t>
            </a:r>
            <a:r>
              <a:rPr lang="en-US" sz="4800" i="1" u="sng" dirty="0">
                <a:solidFill>
                  <a:schemeClr val="bg1"/>
                </a:solidFill>
                <a:latin typeface="Arial" panose="020B0604020202020204" pitchFamily="34" charset="0"/>
                <a:cs typeface="Arial" panose="020B0604020202020204" pitchFamily="34" charset="0"/>
              </a:rPr>
              <a:t>looked</a:t>
            </a:r>
            <a:r>
              <a:rPr lang="en-US" sz="4800" dirty="0">
                <a:solidFill>
                  <a:schemeClr val="bg1"/>
                </a:solidFill>
                <a:latin typeface="Arial" panose="020B0604020202020204" pitchFamily="34" charset="0"/>
                <a:cs typeface="Arial" panose="020B0604020202020204" pitchFamily="34" charset="0"/>
              </a:rPr>
              <a:t> at him intently and said, "You are Simon, John's son. You </a:t>
            </a:r>
            <a:r>
              <a:rPr lang="en-US" sz="4800" b="1" i="1" u="sng" dirty="0">
                <a:solidFill>
                  <a:srgbClr val="FFFF00"/>
                </a:solidFill>
                <a:latin typeface="Arial" panose="020B0604020202020204" pitchFamily="34" charset="0"/>
                <a:cs typeface="Arial" panose="020B0604020202020204" pitchFamily="34" charset="0"/>
              </a:rPr>
              <a:t>will be</a:t>
            </a:r>
            <a:r>
              <a:rPr lang="en-US" sz="4800" dirty="0">
                <a:solidFill>
                  <a:schemeClr val="bg1"/>
                </a:solidFill>
                <a:latin typeface="Arial" panose="020B0604020202020204" pitchFamily="34" charset="0"/>
                <a:cs typeface="Arial" panose="020B0604020202020204" pitchFamily="34" charset="0"/>
              </a:rPr>
              <a:t> called Cephas !" (which is translated "Peter"). </a:t>
            </a:r>
            <a:r>
              <a:rPr lang="en-US" sz="2400" b="1" i="1" dirty="0">
                <a:solidFill>
                  <a:srgbClr val="00FF00"/>
                </a:solidFill>
                <a:latin typeface="Arial" panose="020B0604020202020204" pitchFamily="34" charset="0"/>
                <a:cs typeface="Arial" panose="020B0604020202020204" pitchFamily="34" charset="0"/>
              </a:rPr>
              <a:t>John 1:42 ISV</a:t>
            </a:r>
          </a:p>
        </p:txBody>
      </p:sp>
    </p:spTree>
    <p:extLst>
      <p:ext uri="{BB962C8B-B14F-4D97-AF65-F5344CB8AC3E}">
        <p14:creationId xmlns:p14="http://schemas.microsoft.com/office/powerpoint/2010/main" val="81247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anim calcmode="lin" valueType="num">
                                      <p:cBhvr>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anim calcmode="lin" valueType="num">
                                      <p:cBhvr>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500"/>
                                        <p:tgtEl>
                                          <p:spTgt spid="6">
                                            <p:txEl>
                                              <p:pRg st="2" end="2"/>
                                            </p:txEl>
                                          </p:spTgt>
                                        </p:tgtEl>
                                      </p:cBhvr>
                                    </p:animEffect>
                                    <p:anim calcmode="lin" valueType="num">
                                      <p:cBhvr>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5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barn(inVertical)">
                                      <p:cBhvr>
                                        <p:cTn id="3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uiExpand="1" build="p"/>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lnSpcReduction="10000"/>
          </a:bodyPr>
          <a:lstStyle/>
          <a:p>
            <a:pPr marL="0" indent="0" algn="ctr">
              <a:buNone/>
            </a:pPr>
            <a:r>
              <a:rPr lang="en-US" sz="4800" dirty="0">
                <a:solidFill>
                  <a:schemeClr val="bg1"/>
                </a:solidFill>
                <a:latin typeface="Arial" panose="020B0604020202020204" pitchFamily="34" charset="0"/>
                <a:cs typeface="Arial" panose="020B0604020202020204" pitchFamily="34" charset="0"/>
              </a:rPr>
              <a:t>While </a:t>
            </a:r>
            <a:r>
              <a:rPr lang="en-US" sz="4800" i="1" u="sng" dirty="0">
                <a:solidFill>
                  <a:schemeClr val="bg1"/>
                </a:solidFill>
                <a:latin typeface="Arial" panose="020B0604020202020204" pitchFamily="34" charset="0"/>
                <a:cs typeface="Arial" panose="020B0604020202020204" pitchFamily="34" charset="0"/>
              </a:rPr>
              <a:t>Jesus was walking </a:t>
            </a:r>
            <a:r>
              <a:rPr lang="en-US" sz="4800" dirty="0">
                <a:solidFill>
                  <a:schemeClr val="bg1"/>
                </a:solidFill>
                <a:latin typeface="Arial" panose="020B0604020202020204" pitchFamily="34" charset="0"/>
                <a:cs typeface="Arial" panose="020B0604020202020204" pitchFamily="34" charset="0"/>
              </a:rPr>
              <a:t>beside the Sea of Galilee, he saw two brothers--Simon (also called Peter) and his brother Andrew. </a:t>
            </a:r>
            <a:r>
              <a:rPr lang="en-US" sz="4800" b="1" i="1" u="sng" dirty="0">
                <a:solidFill>
                  <a:srgbClr val="FFFF00"/>
                </a:solidFill>
                <a:latin typeface="Arial" panose="020B0604020202020204" pitchFamily="34" charset="0"/>
                <a:cs typeface="Arial" panose="020B0604020202020204" pitchFamily="34" charset="0"/>
              </a:rPr>
              <a:t>They were</a:t>
            </a:r>
            <a:r>
              <a:rPr lang="en-US" sz="4800" dirty="0">
                <a:solidFill>
                  <a:schemeClr val="bg1"/>
                </a:solidFill>
                <a:latin typeface="Arial" panose="020B0604020202020204" pitchFamily="34" charset="0"/>
                <a:cs typeface="Arial" panose="020B0604020202020204" pitchFamily="34" charset="0"/>
              </a:rPr>
              <a:t> casting a net into the sea, because </a:t>
            </a:r>
            <a:r>
              <a:rPr lang="en-US" sz="4800" b="1" i="1" u="sng" dirty="0">
                <a:solidFill>
                  <a:srgbClr val="FFFF00"/>
                </a:solidFill>
                <a:latin typeface="Arial" panose="020B0604020202020204" pitchFamily="34" charset="0"/>
                <a:cs typeface="Arial" panose="020B0604020202020204" pitchFamily="34" charset="0"/>
              </a:rPr>
              <a:t>they were</a:t>
            </a:r>
            <a:r>
              <a:rPr lang="en-US" sz="4800" dirty="0">
                <a:solidFill>
                  <a:schemeClr val="bg1"/>
                </a:solidFill>
                <a:latin typeface="Arial" panose="020B0604020202020204" pitchFamily="34" charset="0"/>
                <a:cs typeface="Arial" panose="020B0604020202020204" pitchFamily="34" charset="0"/>
              </a:rPr>
              <a:t> fishermen. </a:t>
            </a:r>
            <a:r>
              <a:rPr lang="en-US" sz="2400" b="1" i="1" dirty="0">
                <a:solidFill>
                  <a:srgbClr val="00FF00"/>
                </a:solidFill>
                <a:latin typeface="Arial" panose="020B0604020202020204" pitchFamily="34" charset="0"/>
                <a:cs typeface="Arial" panose="020B0604020202020204" pitchFamily="34" charset="0"/>
              </a:rPr>
              <a:t>Matthew 4:18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Christ entered into Peter’s life.</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Peter had a past life.</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b="1" i="1" u="sng" dirty="0">
                <a:solidFill>
                  <a:srgbClr val="FFC000"/>
                </a:solidFill>
                <a:latin typeface="Arial" panose="020B0604020202020204" pitchFamily="34" charset="0"/>
                <a:cs typeface="Arial" panose="020B0604020202020204" pitchFamily="34" charset="0"/>
              </a:rPr>
              <a:t>A changed life</a:t>
            </a:r>
            <a:r>
              <a:rPr lang="en-US" sz="4000" b="1" i="1" dirty="0">
                <a:solidFill>
                  <a:srgbClr val="FFC000"/>
                </a:solidFill>
                <a:latin typeface="Arial" panose="020B0604020202020204" pitchFamily="34" charset="0"/>
                <a:cs typeface="Arial" panose="020B0604020202020204" pitchFamily="34" charset="0"/>
              </a:rPr>
              <a:t>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83975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a:t>
            </a:r>
            <a:r>
              <a:rPr lang="en-US" sz="4800" i="1" u="sng" dirty="0">
                <a:solidFill>
                  <a:schemeClr val="bg1"/>
                </a:solidFill>
                <a:latin typeface="Arial" panose="020B0604020202020204" pitchFamily="34" charset="0"/>
                <a:cs typeface="Arial" panose="020B0604020202020204" pitchFamily="34" charset="0"/>
              </a:rPr>
              <a:t>Follow</a:t>
            </a:r>
            <a:r>
              <a:rPr lang="en-US" sz="4800" dirty="0">
                <a:solidFill>
                  <a:schemeClr val="bg1"/>
                </a:solidFill>
                <a:latin typeface="Arial" panose="020B0604020202020204" pitchFamily="34" charset="0"/>
                <a:cs typeface="Arial" panose="020B0604020202020204" pitchFamily="34" charset="0"/>
              </a:rPr>
              <a:t> me," he told them, "and </a:t>
            </a:r>
            <a:r>
              <a:rPr lang="en-US" sz="4800" b="1" i="1" u="sng" dirty="0">
                <a:solidFill>
                  <a:srgbClr val="FFFF00"/>
                </a:solidFill>
                <a:latin typeface="Arial" panose="020B0604020202020204" pitchFamily="34" charset="0"/>
                <a:cs typeface="Arial" panose="020B0604020202020204" pitchFamily="34" charset="0"/>
              </a:rPr>
              <a:t>I will make you</a:t>
            </a:r>
            <a:r>
              <a:rPr lang="en-US" sz="4800" dirty="0">
                <a:solidFill>
                  <a:schemeClr val="bg1"/>
                </a:solidFill>
                <a:latin typeface="Arial" panose="020B0604020202020204" pitchFamily="34" charset="0"/>
                <a:cs typeface="Arial" panose="020B0604020202020204" pitchFamily="34" charset="0"/>
              </a:rPr>
              <a:t> fishers of people!" So at once they left their nets and followed him. </a:t>
            </a:r>
            <a:r>
              <a:rPr lang="en-US" sz="2400" b="1" i="1" dirty="0">
                <a:solidFill>
                  <a:srgbClr val="00FF00"/>
                </a:solidFill>
                <a:latin typeface="Arial" panose="020B0604020202020204" pitchFamily="34" charset="0"/>
                <a:cs typeface="Arial" panose="020B0604020202020204" pitchFamily="34" charset="0"/>
              </a:rPr>
              <a:t>Matthew 4:19-20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Peter heard the call to follow.</a:t>
            </a:r>
          </a:p>
        </p:txBody>
      </p:sp>
      <p:sp>
        <p:nvSpPr>
          <p:cNvPr id="5" name="Text Placeholder 4"/>
          <p:cNvSpPr>
            <a:spLocks noGrp="1"/>
          </p:cNvSpPr>
          <p:nvPr>
            <p:ph type="body" idx="1"/>
          </p:nvPr>
        </p:nvSpPr>
        <p:spPr>
          <a:xfrm>
            <a:off x="0" y="5329646"/>
            <a:ext cx="10151164" cy="1528354"/>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For the second time Christ told him his </a:t>
            </a:r>
            <a:r>
              <a:rPr lang="en-US" sz="4800" i="1" u="sng" dirty="0">
                <a:solidFill>
                  <a:srgbClr val="FFFF00"/>
                </a:solidFill>
                <a:latin typeface="Arial" panose="020B0604020202020204" pitchFamily="34" charset="0"/>
                <a:cs typeface="Arial" panose="020B0604020202020204" pitchFamily="34" charset="0"/>
              </a:rPr>
              <a:t>objective</a:t>
            </a:r>
            <a:r>
              <a:rPr lang="en-US" sz="4800" i="1" dirty="0">
                <a:solidFill>
                  <a:srgbClr val="FFFF00"/>
                </a:solidFill>
                <a:latin typeface="Arial" panose="020B0604020202020204" pitchFamily="34" charset="0"/>
                <a:cs typeface="Arial" panose="020B0604020202020204" pitchFamily="34" charset="0"/>
              </a:rPr>
              <a:t>.</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56384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They came and filled both boats until the boats began to sink.  When Simon Peter saw this, he fell down at Jesus' knees and said, "Leave me, </a:t>
            </a:r>
            <a:r>
              <a:rPr lang="en-US" sz="4800" b="1" i="1" u="sng" dirty="0">
                <a:solidFill>
                  <a:srgbClr val="FFFF00"/>
                </a:solidFill>
                <a:latin typeface="Arial" panose="020B0604020202020204" pitchFamily="34" charset="0"/>
                <a:cs typeface="Arial" panose="020B0604020202020204" pitchFamily="34" charset="0"/>
              </a:rPr>
              <a:t>Lord</a:t>
            </a:r>
            <a:r>
              <a:rPr lang="en-US" sz="4800" b="1" i="1" dirty="0">
                <a:solidFill>
                  <a:srgbClr val="FFFF00"/>
                </a:solidFill>
                <a:latin typeface="Arial" panose="020B0604020202020204" pitchFamily="34" charset="0"/>
                <a:cs typeface="Arial" panose="020B0604020202020204" pitchFamily="34" charset="0"/>
              </a:rPr>
              <a:t> !  </a:t>
            </a:r>
            <a:r>
              <a:rPr lang="en-US" sz="4800" dirty="0">
                <a:solidFill>
                  <a:schemeClr val="bg1"/>
                </a:solidFill>
                <a:latin typeface="Arial" panose="020B0604020202020204" pitchFamily="34" charset="0"/>
                <a:cs typeface="Arial" panose="020B0604020202020204" pitchFamily="34" charset="0"/>
              </a:rPr>
              <a:t>I am a </a:t>
            </a:r>
            <a:r>
              <a:rPr lang="en-US" sz="4800" i="1" u="sng" dirty="0">
                <a:solidFill>
                  <a:schemeClr val="bg1"/>
                </a:solidFill>
                <a:latin typeface="Arial" panose="020B0604020202020204" pitchFamily="34" charset="0"/>
                <a:cs typeface="Arial" panose="020B0604020202020204" pitchFamily="34" charset="0"/>
              </a:rPr>
              <a:t>sinful</a:t>
            </a:r>
            <a:r>
              <a:rPr lang="en-US" sz="4800" dirty="0">
                <a:solidFill>
                  <a:schemeClr val="bg1"/>
                </a:solidFill>
                <a:latin typeface="Arial" panose="020B0604020202020204" pitchFamily="34" charset="0"/>
                <a:cs typeface="Arial" panose="020B0604020202020204" pitchFamily="34" charset="0"/>
              </a:rPr>
              <a:t> man!" </a:t>
            </a:r>
            <a:r>
              <a:rPr lang="en-US" sz="2600" b="1" i="1" dirty="0">
                <a:solidFill>
                  <a:srgbClr val="00FF00"/>
                </a:solidFill>
                <a:latin typeface="Arial" panose="020B0604020202020204" pitchFamily="34" charset="0"/>
                <a:cs typeface="Arial" panose="020B0604020202020204" pitchFamily="34" charset="0"/>
              </a:rPr>
              <a:t>Luke 5:7-8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Peter doubted he could be changed.</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He confessed his sins.</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382993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Then Jesus told Simon, "</a:t>
            </a:r>
            <a:r>
              <a:rPr lang="en-US" sz="4800" i="1" u="sng" dirty="0">
                <a:solidFill>
                  <a:schemeClr val="bg1"/>
                </a:solidFill>
                <a:latin typeface="Arial" panose="020B0604020202020204" pitchFamily="34" charset="0"/>
                <a:cs typeface="Arial" panose="020B0604020202020204" pitchFamily="34" charset="0"/>
              </a:rPr>
              <a:t>Stop being afraid</a:t>
            </a:r>
            <a:r>
              <a:rPr lang="en-US" sz="4800" dirty="0">
                <a:solidFill>
                  <a:schemeClr val="bg1"/>
                </a:solidFill>
                <a:latin typeface="Arial" panose="020B0604020202020204" pitchFamily="34" charset="0"/>
                <a:cs typeface="Arial" panose="020B0604020202020204" pitchFamily="34" charset="0"/>
              </a:rPr>
              <a:t>.  From now on </a:t>
            </a:r>
            <a:r>
              <a:rPr lang="en-US" sz="4800" b="1" i="1" u="sng" dirty="0">
                <a:solidFill>
                  <a:srgbClr val="FFFF00"/>
                </a:solidFill>
                <a:latin typeface="Arial" panose="020B0604020202020204" pitchFamily="34" charset="0"/>
                <a:cs typeface="Arial" panose="020B0604020202020204" pitchFamily="34" charset="0"/>
              </a:rPr>
              <a:t>you will be</a:t>
            </a:r>
            <a:r>
              <a:rPr lang="en-US" sz="4800" b="1" i="1" dirty="0">
                <a:solidFill>
                  <a:srgbClr val="FFFF00"/>
                </a:solidFill>
                <a:latin typeface="Arial" panose="020B0604020202020204" pitchFamily="34" charset="0"/>
                <a:cs typeface="Arial" panose="020B0604020202020204" pitchFamily="34" charset="0"/>
              </a:rPr>
              <a:t> </a:t>
            </a:r>
            <a:r>
              <a:rPr lang="en-US" sz="4800" dirty="0">
                <a:solidFill>
                  <a:schemeClr val="bg1"/>
                </a:solidFill>
                <a:latin typeface="Arial" panose="020B0604020202020204" pitchFamily="34" charset="0"/>
                <a:cs typeface="Arial" panose="020B0604020202020204" pitchFamily="34" charset="0"/>
              </a:rPr>
              <a:t>catching people." </a:t>
            </a:r>
            <a:r>
              <a:rPr lang="en-US" sz="2400" b="1" i="1" dirty="0">
                <a:solidFill>
                  <a:srgbClr val="00FF00"/>
                </a:solidFill>
                <a:latin typeface="Arial" panose="020B0604020202020204" pitchFamily="34" charset="0"/>
                <a:cs typeface="Arial" panose="020B0604020202020204" pitchFamily="34" charset="0"/>
              </a:rPr>
              <a:t>Luke 5:10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Peter was afraid.</a:t>
            </a:r>
          </a:p>
        </p:txBody>
      </p:sp>
      <p:sp>
        <p:nvSpPr>
          <p:cNvPr id="5" name="Text Placeholder 4"/>
          <p:cNvSpPr>
            <a:spLocks noGrp="1"/>
          </p:cNvSpPr>
          <p:nvPr>
            <p:ph type="body" idx="1"/>
          </p:nvPr>
        </p:nvSpPr>
        <p:spPr>
          <a:xfrm>
            <a:off x="0" y="5251269"/>
            <a:ext cx="10151164" cy="160673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Christ assured him that He could change Peter.</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356172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lnSpcReduction="10000"/>
          </a:bodyPr>
          <a:lstStyle/>
          <a:p>
            <a:pPr marL="0" indent="0" algn="ctr">
              <a:buNone/>
            </a:pPr>
            <a:r>
              <a:rPr lang="en-US" sz="4800" dirty="0">
                <a:solidFill>
                  <a:schemeClr val="bg1"/>
                </a:solidFill>
                <a:latin typeface="Arial" panose="020B0604020202020204" pitchFamily="34" charset="0"/>
                <a:cs typeface="Arial" panose="020B0604020202020204" pitchFamily="34" charset="0"/>
              </a:rPr>
              <a:t>"Simon, Simon, </a:t>
            </a:r>
            <a:r>
              <a:rPr lang="en-US" sz="4800" b="1" i="1" dirty="0">
                <a:solidFill>
                  <a:schemeClr val="bg1"/>
                </a:solidFill>
                <a:latin typeface="Arial" panose="020B0604020202020204" pitchFamily="34" charset="0"/>
                <a:cs typeface="Arial" panose="020B0604020202020204" pitchFamily="34" charset="0"/>
              </a:rPr>
              <a:t>listen</a:t>
            </a:r>
            <a:r>
              <a:rPr lang="en-US" sz="4800" dirty="0">
                <a:solidFill>
                  <a:schemeClr val="bg1"/>
                </a:solidFill>
                <a:latin typeface="Arial" panose="020B0604020202020204" pitchFamily="34" charset="0"/>
                <a:cs typeface="Arial" panose="020B0604020202020204" pitchFamily="34" charset="0"/>
              </a:rPr>
              <a:t> ! Satan has asked permission to sift all of you like wheat, but </a:t>
            </a:r>
            <a:r>
              <a:rPr lang="en-US" sz="4800" b="1" i="1" u="sng" dirty="0">
                <a:solidFill>
                  <a:srgbClr val="FFFF00"/>
                </a:solidFill>
                <a:latin typeface="Arial" panose="020B0604020202020204" pitchFamily="34" charset="0"/>
                <a:cs typeface="Arial" panose="020B0604020202020204" pitchFamily="34" charset="0"/>
              </a:rPr>
              <a:t>I have prayed</a:t>
            </a:r>
            <a:r>
              <a:rPr lang="en-US" sz="4800" b="1" i="1" dirty="0">
                <a:solidFill>
                  <a:srgbClr val="FFFF00"/>
                </a:solidFill>
                <a:latin typeface="Arial" panose="020B0604020202020204" pitchFamily="34" charset="0"/>
                <a:cs typeface="Arial" panose="020B0604020202020204" pitchFamily="34" charset="0"/>
              </a:rPr>
              <a:t> </a:t>
            </a:r>
            <a:r>
              <a:rPr lang="en-US" sz="4800" dirty="0">
                <a:solidFill>
                  <a:schemeClr val="bg1"/>
                </a:solidFill>
                <a:latin typeface="Arial" panose="020B0604020202020204" pitchFamily="34" charset="0"/>
                <a:cs typeface="Arial" panose="020B0604020202020204" pitchFamily="34" charset="0"/>
              </a:rPr>
              <a:t>for you that your own faith may not fail. When you have </a:t>
            </a:r>
            <a:r>
              <a:rPr lang="en-US" sz="4800" i="1" u="sng" dirty="0">
                <a:solidFill>
                  <a:schemeClr val="bg1"/>
                </a:solidFill>
                <a:latin typeface="Arial" panose="020B0604020202020204" pitchFamily="34" charset="0"/>
                <a:cs typeface="Arial" panose="020B0604020202020204" pitchFamily="34" charset="0"/>
              </a:rPr>
              <a:t>come back</a:t>
            </a:r>
            <a:r>
              <a:rPr lang="en-US" sz="4800" dirty="0">
                <a:solidFill>
                  <a:schemeClr val="bg1"/>
                </a:solidFill>
                <a:latin typeface="Arial" panose="020B0604020202020204" pitchFamily="34" charset="0"/>
                <a:cs typeface="Arial" panose="020B0604020202020204" pitchFamily="34" charset="0"/>
              </a:rPr>
              <a:t>, you must strengthen your brothers." </a:t>
            </a:r>
            <a:r>
              <a:rPr lang="en-US" sz="2600" b="1" i="1" dirty="0">
                <a:solidFill>
                  <a:srgbClr val="00FF00"/>
                </a:solidFill>
                <a:latin typeface="Arial" panose="020B0604020202020204" pitchFamily="34" charset="0"/>
                <a:cs typeface="Arial" panose="020B0604020202020204" pitchFamily="34" charset="0"/>
              </a:rPr>
              <a:t>Luke 22:31-32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Christ prayed for Peter’s salvation !</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Peter would be changed.</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 </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34849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Then he said, "I tell you with certainty, unless you change [</a:t>
            </a:r>
            <a:r>
              <a:rPr lang="en-US" sz="4800" b="1" i="1" u="sng" dirty="0">
                <a:solidFill>
                  <a:srgbClr val="FFFF00"/>
                </a:solidFill>
                <a:latin typeface="Arial" panose="020B0604020202020204" pitchFamily="34" charset="0"/>
                <a:cs typeface="Arial" panose="020B0604020202020204" pitchFamily="34" charset="0"/>
              </a:rPr>
              <a:t>be converted</a:t>
            </a:r>
            <a:r>
              <a:rPr lang="en-US" sz="4800" dirty="0">
                <a:solidFill>
                  <a:schemeClr val="bg1"/>
                </a:solidFill>
                <a:latin typeface="Arial" panose="020B0604020202020204" pitchFamily="34" charset="0"/>
                <a:cs typeface="Arial" panose="020B0604020202020204" pitchFamily="34" charset="0"/>
              </a:rPr>
              <a:t>] and become like little children, you will never </a:t>
            </a:r>
            <a:r>
              <a:rPr lang="en-US" sz="4800" i="1" u="sng" dirty="0">
                <a:solidFill>
                  <a:schemeClr val="bg1"/>
                </a:solidFill>
                <a:latin typeface="Arial" panose="020B0604020202020204" pitchFamily="34" charset="0"/>
                <a:cs typeface="Arial" panose="020B0604020202020204" pitchFamily="34" charset="0"/>
              </a:rPr>
              <a:t>get into the kingdom </a:t>
            </a:r>
            <a:r>
              <a:rPr lang="en-US" sz="4800" dirty="0">
                <a:solidFill>
                  <a:schemeClr val="bg1"/>
                </a:solidFill>
                <a:latin typeface="Arial" panose="020B0604020202020204" pitchFamily="34" charset="0"/>
                <a:cs typeface="Arial" panose="020B0604020202020204" pitchFamily="34" charset="0"/>
              </a:rPr>
              <a:t>from heaven. </a:t>
            </a:r>
            <a:r>
              <a:rPr lang="en-US" sz="2400" b="1" i="1" dirty="0">
                <a:solidFill>
                  <a:srgbClr val="00FF00"/>
                </a:solidFill>
                <a:latin typeface="Arial" panose="020B0604020202020204" pitchFamily="34" charset="0"/>
                <a:cs typeface="Arial" panose="020B0604020202020204" pitchFamily="34" charset="0"/>
              </a:rPr>
              <a:t>Matthew 18:3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Peter had heard Christ’s teaching.</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It is a work only God can do.</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t>
            </a:r>
            <a:r>
              <a:rPr lang="en-US" sz="4000" b="1" i="1" u="sng" dirty="0">
                <a:solidFill>
                  <a:srgbClr val="FFC000"/>
                </a:solidFill>
                <a:latin typeface="Arial" panose="020B0604020202020204" pitchFamily="34" charset="0"/>
                <a:cs typeface="Arial" panose="020B0604020202020204" pitchFamily="34" charset="0"/>
              </a:rPr>
              <a:t>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407336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lnSpcReduction="10000"/>
          </a:bodyPr>
          <a:lstStyle/>
          <a:p>
            <a:pPr marL="0" indent="0" algn="ctr">
              <a:buNone/>
            </a:pPr>
            <a:r>
              <a:rPr lang="en-US" sz="4800" dirty="0">
                <a:solidFill>
                  <a:schemeClr val="bg1"/>
                </a:solidFill>
                <a:latin typeface="Arial" panose="020B0604020202020204" pitchFamily="34" charset="0"/>
                <a:cs typeface="Arial" panose="020B0604020202020204" pitchFamily="34" charset="0"/>
              </a:rPr>
              <a:t>Then the Lord turned and looked at Peter.  And Peter </a:t>
            </a:r>
            <a:r>
              <a:rPr lang="en-US" sz="4800" b="1" i="1" u="sng" dirty="0">
                <a:solidFill>
                  <a:srgbClr val="FFFF00"/>
                </a:solidFill>
                <a:latin typeface="Arial" panose="020B0604020202020204" pitchFamily="34" charset="0"/>
                <a:cs typeface="Arial" panose="020B0604020202020204" pitchFamily="34" charset="0"/>
              </a:rPr>
              <a:t>remembered the word</a:t>
            </a:r>
            <a:r>
              <a:rPr lang="en-US" sz="4800" b="1" i="1" dirty="0">
                <a:solidFill>
                  <a:srgbClr val="FFFF00"/>
                </a:solidFill>
                <a:latin typeface="Arial" panose="020B0604020202020204" pitchFamily="34" charset="0"/>
                <a:cs typeface="Arial" panose="020B0604020202020204" pitchFamily="34" charset="0"/>
              </a:rPr>
              <a:t> </a:t>
            </a:r>
            <a:r>
              <a:rPr lang="en-US" sz="4800" dirty="0">
                <a:solidFill>
                  <a:schemeClr val="bg1"/>
                </a:solidFill>
                <a:latin typeface="Arial" panose="020B0604020202020204" pitchFamily="34" charset="0"/>
                <a:cs typeface="Arial" panose="020B0604020202020204" pitchFamily="34" charset="0"/>
              </a:rPr>
              <a:t>from the Lord, and how he had told him, "Before a rooster crows today, you will deny me three times." So he went outside and </a:t>
            </a:r>
            <a:r>
              <a:rPr lang="en-US" sz="4800" i="1" u="sng" dirty="0">
                <a:solidFill>
                  <a:schemeClr val="bg1"/>
                </a:solidFill>
                <a:latin typeface="Arial" panose="020B0604020202020204" pitchFamily="34" charset="0"/>
                <a:cs typeface="Arial" panose="020B0604020202020204" pitchFamily="34" charset="0"/>
              </a:rPr>
              <a:t>cried bitterly</a:t>
            </a:r>
            <a:r>
              <a:rPr lang="en-US" sz="4800" dirty="0">
                <a:solidFill>
                  <a:schemeClr val="bg1"/>
                </a:solidFill>
                <a:latin typeface="Arial" panose="020B0604020202020204" pitchFamily="34" charset="0"/>
                <a:cs typeface="Arial" panose="020B0604020202020204" pitchFamily="34" charset="0"/>
              </a:rPr>
              <a:t>.  </a:t>
            </a:r>
            <a:r>
              <a:rPr lang="en-US" sz="2600" b="1" i="1" dirty="0">
                <a:solidFill>
                  <a:srgbClr val="00FF00"/>
                </a:solidFill>
                <a:latin typeface="Arial" panose="020B0604020202020204" pitchFamily="34" charset="0"/>
                <a:cs typeface="Arial" panose="020B0604020202020204" pitchFamily="34" charset="0"/>
              </a:rPr>
              <a:t>Luke 22:61-62 ISV</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Christ’s Word turned Peter around.</a:t>
            </a:r>
          </a:p>
        </p:txBody>
      </p:sp>
      <p:sp>
        <p:nvSpPr>
          <p:cNvPr id="5" name="Text Placeholder 4"/>
          <p:cNvSpPr>
            <a:spLocks noGrp="1"/>
          </p:cNvSpPr>
          <p:nvPr>
            <p:ph type="body" idx="1"/>
          </p:nvPr>
        </p:nvSpPr>
        <p:spPr>
          <a:xfrm>
            <a:off x="0" y="6034088"/>
            <a:ext cx="10151164" cy="823912"/>
          </a:xfrm>
        </p:spPr>
        <p:txBody>
          <a:bodyPr>
            <a:normAutofit fontScale="92500"/>
          </a:bodyPr>
          <a:lstStyle/>
          <a:p>
            <a:pPr algn="ctr"/>
            <a:r>
              <a:rPr lang="en-US" sz="4800" i="1" dirty="0">
                <a:solidFill>
                  <a:srgbClr val="FFFF00"/>
                </a:solidFill>
                <a:latin typeface="Arial" panose="020B0604020202020204" pitchFamily="34" charset="0"/>
                <a:cs typeface="Arial" panose="020B0604020202020204" pitchFamily="34" charset="0"/>
              </a:rPr>
              <a:t>Tears are a good sign of conversion !</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changed life</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conversion</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 conviction</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364510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898</TotalTime>
  <Words>1310</Words>
  <Application>Microsoft Office PowerPoint</Application>
  <PresentationFormat>Widescreen</PresentationFormat>
  <Paragraphs>268</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PowerPoint Presentation</vt:lpstr>
      <vt:lpstr>Signs of Salvation</vt:lpstr>
      <vt:lpstr>Christ entered into Peter’s life.</vt:lpstr>
      <vt:lpstr>Peter heard the call to follow.</vt:lpstr>
      <vt:lpstr>Peter doubted he could be changed.</vt:lpstr>
      <vt:lpstr>Peter was afraid.</vt:lpstr>
      <vt:lpstr>Christ prayed for Peter’s salvation !</vt:lpstr>
      <vt:lpstr>Peter had heard Christ’s teaching.</vt:lpstr>
      <vt:lpstr>Christ’s Word turned Peter around.</vt:lpstr>
      <vt:lpstr>Simon was a listener.</vt:lpstr>
      <vt:lpstr>Jesus taught Peter about free will.</vt:lpstr>
      <vt:lpstr>Peter decided to follow Christ.</vt:lpstr>
      <vt:lpstr>Peter preached repentance &amp; change.</vt:lpstr>
      <vt:lpstr>Peter taught conversion.</vt:lpstr>
      <vt:lpstr>What ever happened to Peter ? !!!</vt:lpstr>
      <vt:lpstr>Christ convicted Peter.</vt:lpstr>
      <vt:lpstr>Peter became a preacher.</vt:lpstr>
      <vt:lpstr>Peter preached Jesus.</vt:lpstr>
      <vt:lpstr>Everyone saw Peter’s conviction.</vt:lpstr>
      <vt:lpstr>Peter no longer backed down.</vt:lpstr>
      <vt:lpstr>Review, React, Return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Howland</dc:creator>
  <cp:lastModifiedBy>Howland</cp:lastModifiedBy>
  <cp:revision>88</cp:revision>
  <dcterms:created xsi:type="dcterms:W3CDTF">2018-04-18T09:11:47Z</dcterms:created>
  <dcterms:modified xsi:type="dcterms:W3CDTF">2019-04-24T15:18:22Z</dcterms:modified>
</cp:coreProperties>
</file>